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_rels/notesSlide1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_rels/slideLayout3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6.xml.rels" ContentType="application/vnd.openxmlformats-package.relationships+xml"/>
  <Override PartName="/ppt/slideLayouts/slideLayout2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jpeg" ContentType="image/jpeg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21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12.xml.rels" ContentType="application/vnd.openxmlformats-package.relationships+xml"/>
  <Override PartName="/ppt/slides/slide11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0693400" cy="7561263"/>
  <p:notesSz cx="6718300" cy="98679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21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ED63A35-5896-42DD-948D-1D174A79B275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sldImg"/>
          </p:nvPr>
        </p:nvSpPr>
        <p:spPr>
          <a:xfrm>
            <a:off x="741240" y="741240"/>
            <a:ext cx="5235120" cy="3703320"/>
          </a:xfrm>
          <a:prstGeom prst="rect">
            <a:avLst/>
          </a:prstGeom>
          <a:ln w="0">
            <a:noFill/>
          </a:ln>
        </p:spPr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671760" y="4687200"/>
            <a:ext cx="5374440" cy="444024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t">
            <a:norm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sldNum" idx="20"/>
          </p:nvPr>
        </p:nvSpPr>
        <p:spPr>
          <a:xfrm>
            <a:off x="3805560" y="9372960"/>
            <a:ext cx="2910960" cy="49320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C231DC9-E3C9-45C4-BA1D-8275B989277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sldImg"/>
          </p:nvPr>
        </p:nvSpPr>
        <p:spPr>
          <a:xfrm>
            <a:off x="741240" y="741240"/>
            <a:ext cx="5235120" cy="3703320"/>
          </a:xfrm>
          <a:prstGeom prst="rect">
            <a:avLst/>
          </a:prstGeom>
          <a:ln w="0">
            <a:noFill/>
          </a:ln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71760" y="4687200"/>
            <a:ext cx="5374440" cy="444024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t">
            <a:norm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 type="sldNum" idx="21"/>
          </p:nvPr>
        </p:nvSpPr>
        <p:spPr>
          <a:xfrm>
            <a:off x="3805560" y="9372960"/>
            <a:ext cx="2910960" cy="49320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03C20C5-9023-45DF-A4E9-3309133DD6BB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sldImg"/>
          </p:nvPr>
        </p:nvSpPr>
        <p:spPr>
          <a:xfrm>
            <a:off x="741240" y="741240"/>
            <a:ext cx="5235120" cy="3703320"/>
          </a:xfrm>
          <a:prstGeom prst="rect">
            <a:avLst/>
          </a:prstGeom>
          <a:ln w="0">
            <a:noFill/>
          </a:ln>
        </p:spPr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71760" y="4687200"/>
            <a:ext cx="5374440" cy="444024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t">
            <a:norm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3"/>
          <p:cNvSpPr>
            <a:spLocks noGrp="1"/>
          </p:cNvSpPr>
          <p:nvPr>
            <p:ph type="sldNum" idx="22"/>
          </p:nvPr>
        </p:nvSpPr>
        <p:spPr>
          <a:xfrm>
            <a:off x="3805560" y="9372960"/>
            <a:ext cx="2910960" cy="49320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B49E89D-1605-4243-9019-C160EB65A6E7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sldImg"/>
          </p:nvPr>
        </p:nvSpPr>
        <p:spPr>
          <a:xfrm>
            <a:off x="741240" y="741240"/>
            <a:ext cx="5235120" cy="3703320"/>
          </a:xfrm>
          <a:prstGeom prst="rect">
            <a:avLst/>
          </a:prstGeom>
          <a:ln w="0">
            <a:noFill/>
          </a:ln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71760" y="4687200"/>
            <a:ext cx="5374440" cy="444024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t">
            <a:norm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sldNum" idx="23"/>
          </p:nvPr>
        </p:nvSpPr>
        <p:spPr>
          <a:xfrm>
            <a:off x="3805560" y="9372960"/>
            <a:ext cx="2910960" cy="49320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4B2FAA2-3084-4097-AB78-1783410F61C7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sldImg"/>
          </p:nvPr>
        </p:nvSpPr>
        <p:spPr>
          <a:xfrm>
            <a:off x="741240" y="741240"/>
            <a:ext cx="5235120" cy="3703320"/>
          </a:xfrm>
          <a:prstGeom prst="rect">
            <a:avLst/>
          </a:prstGeom>
          <a:ln w="0">
            <a:noFill/>
          </a:ln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71760" y="4687200"/>
            <a:ext cx="5374440" cy="444024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t">
            <a:norm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sldNum" idx="24"/>
          </p:nvPr>
        </p:nvSpPr>
        <p:spPr>
          <a:xfrm>
            <a:off x="3805560" y="9372960"/>
            <a:ext cx="2910960" cy="49320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FC75AFA-8CC3-4806-814A-4F3DF2C73EAF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sldImg"/>
          </p:nvPr>
        </p:nvSpPr>
        <p:spPr>
          <a:xfrm>
            <a:off x="741240" y="741240"/>
            <a:ext cx="5235120" cy="3703320"/>
          </a:xfrm>
          <a:prstGeom prst="rect">
            <a:avLst/>
          </a:prstGeom>
          <a:ln w="0">
            <a:noFill/>
          </a:ln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71760" y="4687200"/>
            <a:ext cx="5374440" cy="444024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t">
            <a:norm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sldNum" idx="19"/>
          </p:nvPr>
        </p:nvSpPr>
        <p:spPr>
          <a:xfrm>
            <a:off x="3805560" y="9372960"/>
            <a:ext cx="2910960" cy="493200"/>
          </a:xfrm>
          <a:prstGeom prst="rect">
            <a:avLst/>
          </a:prstGeom>
          <a:noFill/>
          <a:ln w="0">
            <a:noFill/>
          </a:ln>
        </p:spPr>
        <p:txBody>
          <a:bodyPr lIns="91080" rIns="9108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E0BD20B-A991-4991-89A2-D7EBBBD67D5D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1B6B82-F9CF-48EA-A13D-0DE39108EA2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735120" y="451872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08248F0-E564-4A3D-A9F2-3C68565880A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06396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F40C434-2E3E-4A08-8D9F-6BF78D8941D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27160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380844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73512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27160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380844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59EBC8-2200-404B-B44C-1486A812A25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DC2820C-CEA6-4CBE-9C05-50566C3B931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73512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9F8FBD3-0D8A-4AD3-BA09-E7ADC726B2F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DC7D845-3F12-4DB2-979D-3DE72C0FE99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3C88133-A6E2-4D24-A0E3-DB0E7ACBB5D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1B2581D-2773-4A35-AE27-EF273F6EB37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735120" y="402480"/>
            <a:ext cx="9222840" cy="67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065FCEA-2AD4-40CA-9E43-EE1A0DA4E58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1C4E7FD-4F54-42BA-9DA0-1D72FDE652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73512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686D8F7-0049-4844-9C9F-7CD252AAE7E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306396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A185196-B19F-44A8-A285-BAA274A02D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5ED24AC-76AF-45A4-AD0B-D824EEF43B5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735120" y="451872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EF8036E-023A-40F8-92C1-6705C258EB2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306396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EE1B901-008D-40E3-A40C-6E5A1C63CA6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227160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380844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73512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227160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380844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E7D37C9-495C-44DB-B25C-FA2C0EAF1AC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E6D0CCC-6BEC-4F81-9B4C-5D9CB5DB58A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73512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0294422-5DF9-4D57-888A-229EEBEE6B0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A8527E4-F2E9-415A-81C7-3C0FDD49CAB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884A98C-EF15-454C-87AB-1480CD4D7E4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41B6819-6A36-4A20-B910-754C2297642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D39A7FA-651E-4D38-AD06-8ECC9FCA715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735120" y="402480"/>
            <a:ext cx="9222840" cy="67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FE91566-D1A4-4E32-9EDF-F28954A9330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04827D1-0FED-4D76-AFA4-300C6F58003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306396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E8C3CE8-35D0-4D77-A464-CE754F4535A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B42FA59-3B4A-47D1-9EDA-6A8490B557A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735120" y="451872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3BB2CE5-C143-44E1-805B-288D34E743C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306396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7314963-C0D0-4263-BFF4-0C0B9B9E498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227160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/>
          </p:nvPr>
        </p:nvSpPr>
        <p:spPr>
          <a:xfrm>
            <a:off x="3808440" y="201276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/>
          </p:nvPr>
        </p:nvSpPr>
        <p:spPr>
          <a:xfrm>
            <a:off x="73512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/>
          </p:nvPr>
        </p:nvSpPr>
        <p:spPr>
          <a:xfrm>
            <a:off x="227160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/>
          </p:nvPr>
        </p:nvSpPr>
        <p:spPr>
          <a:xfrm>
            <a:off x="3808440" y="4518720"/>
            <a:ext cx="146304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7C27A18-D6B4-4D15-8297-34710B308B0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05D3137-347C-401F-B99F-6AC108BBF8D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E21E93-2953-43EC-B447-3672290C354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35120" y="402480"/>
            <a:ext cx="9222840" cy="67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19EBAF2-315C-4520-BB73-52ABCAC6C73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51E730B-15C7-40AD-B1DF-5E5F8E1B5EC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479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063960" y="451872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020AFA8-F575-48F2-8906-A54455360F5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73512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063960" y="2012760"/>
            <a:ext cx="221760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735120" y="4518720"/>
            <a:ext cx="4544280" cy="228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FF65CD-2257-48AE-BE07-FF99CDDC6C5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336680" y="1237320"/>
            <a:ext cx="8019720" cy="26319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ru-RU" sz="526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526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735120" y="7008120"/>
            <a:ext cx="240552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05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05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542040" y="7008120"/>
            <a:ext cx="360864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552080" y="7008120"/>
            <a:ext cx="240552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7B80EB0-E037-47F5-9132-7A4D4B211E2F}" type="slidenum">
              <a:rPr b="0" lang="ru-RU" sz="105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2" descr="Z:\Projects\Текущие\Проектная\FNS_2012\_БРЭНДБУК\out\PPT\3_1_present-01.jpg"/>
          <p:cNvPicPr/>
          <p:nvPr/>
        </p:nvPicPr>
        <p:blipFill>
          <a:blip r:embed="rId2"/>
          <a:stretch/>
        </p:blipFill>
        <p:spPr>
          <a:xfrm>
            <a:off x="1440" y="1440"/>
            <a:ext cx="10691280" cy="755820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5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75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175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ru-RU" sz="3859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385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35120" y="2012760"/>
            <a:ext cx="9222840" cy="479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00520" indent="-200520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5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  <a:p>
            <a:pPr lvl="1" marL="60156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11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110" spc="-1" strike="noStrike">
              <a:solidFill>
                <a:srgbClr val="000000"/>
              </a:solidFill>
              <a:latin typeface="Calibri"/>
            </a:endParaRPr>
          </a:p>
          <a:p>
            <a:pPr lvl="2" marL="100260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75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1750" spc="-1" strike="noStrike">
              <a:solidFill>
                <a:srgbClr val="000000"/>
              </a:solidFill>
              <a:latin typeface="Calibri"/>
            </a:endParaRPr>
          </a:p>
          <a:p>
            <a:pPr lvl="3" marL="140364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  <a:p>
            <a:pPr lvl="4" marL="180468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 idx="4"/>
          </p:nvPr>
        </p:nvSpPr>
        <p:spPr>
          <a:xfrm>
            <a:off x="735120" y="7008120"/>
            <a:ext cx="240552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05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05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 idx="5"/>
          </p:nvPr>
        </p:nvSpPr>
        <p:spPr>
          <a:xfrm>
            <a:off x="3542040" y="7008120"/>
            <a:ext cx="360864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 idx="6"/>
          </p:nvPr>
        </p:nvSpPr>
        <p:spPr>
          <a:xfrm>
            <a:off x="7552080" y="7008120"/>
            <a:ext cx="240552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280E3E6-95D9-46C0-AEC4-ABFBC7FDAF7F}" type="slidenum">
              <a:rPr b="0" lang="ru-RU" sz="105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7" name="Picture 2" descr="Z:\Projects\Текущие\Проектная\FNS_2012\_БРЭНДБУК\out\PPT\3_1_present_A4-03.png"/>
          <p:cNvPicPr/>
          <p:nvPr/>
        </p:nvPicPr>
        <p:blipFill>
          <a:blip r:embed="rId2"/>
          <a:stretch/>
        </p:blipFill>
        <p:spPr>
          <a:xfrm>
            <a:off x="1440" y="2160"/>
            <a:ext cx="10691280" cy="7558200"/>
          </a:xfrm>
          <a:prstGeom prst="rect">
            <a:avLst/>
          </a:prstGeom>
          <a:ln w="0">
            <a:noFill/>
          </a:ln>
        </p:spPr>
      </p:pic>
      <p:sp>
        <p:nvSpPr>
          <p:cNvPr id="48" name="TextBox 7"/>
          <p:cNvSpPr/>
          <p:nvPr/>
        </p:nvSpPr>
        <p:spPr>
          <a:xfrm>
            <a:off x="6930720" y="5652720"/>
            <a:ext cx="1079640" cy="41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ru-RU" sz="3859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385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3512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00520" indent="-200520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5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  <a:p>
            <a:pPr lvl="1" marL="60156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11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110" spc="-1" strike="noStrike">
              <a:solidFill>
                <a:srgbClr val="000000"/>
              </a:solidFill>
              <a:latin typeface="Calibri"/>
            </a:endParaRPr>
          </a:p>
          <a:p>
            <a:pPr lvl="2" marL="100260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75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1750" spc="-1" strike="noStrike">
              <a:solidFill>
                <a:srgbClr val="000000"/>
              </a:solidFill>
              <a:latin typeface="Calibri"/>
            </a:endParaRPr>
          </a:p>
          <a:p>
            <a:pPr lvl="3" marL="140364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  <a:p>
            <a:pPr lvl="4" marL="180468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413680" y="2012760"/>
            <a:ext cx="4544280" cy="479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00520" indent="-200520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5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450" spc="-1" strike="noStrike">
              <a:solidFill>
                <a:srgbClr val="000000"/>
              </a:solidFill>
              <a:latin typeface="Calibri"/>
            </a:endParaRPr>
          </a:p>
          <a:p>
            <a:pPr lvl="1" marL="60156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11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110" spc="-1" strike="noStrike">
              <a:solidFill>
                <a:srgbClr val="000000"/>
              </a:solidFill>
              <a:latin typeface="Calibri"/>
            </a:endParaRPr>
          </a:p>
          <a:p>
            <a:pPr lvl="2" marL="100260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75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1750" spc="-1" strike="noStrike">
              <a:solidFill>
                <a:srgbClr val="000000"/>
              </a:solidFill>
              <a:latin typeface="Calibri"/>
            </a:endParaRPr>
          </a:p>
          <a:p>
            <a:pPr lvl="3" marL="140364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  <a:p>
            <a:pPr lvl="4" marL="1804680" indent="-2005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58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58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dt" idx="7"/>
          </p:nvPr>
        </p:nvSpPr>
        <p:spPr>
          <a:xfrm>
            <a:off x="735120" y="7008120"/>
            <a:ext cx="240552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05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05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ftr" idx="8"/>
          </p:nvPr>
        </p:nvSpPr>
        <p:spPr>
          <a:xfrm>
            <a:off x="3542040" y="7008120"/>
            <a:ext cx="360864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sldNum" idx="9"/>
          </p:nvPr>
        </p:nvSpPr>
        <p:spPr>
          <a:xfrm>
            <a:off x="7552080" y="7008120"/>
            <a:ext cx="2405520" cy="40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E6C2CDD-1017-4959-8C03-BC8C3EF700B6}" type="slidenum">
              <a:rPr b="0" lang="ru-RU" sz="105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91" name="Picture 2" descr="Z:\Projects\Текущие\Проектная\FNS_2012\_БРЭНДБУК\out\PPT\3_1_present_A4-03.png"/>
          <p:cNvPicPr/>
          <p:nvPr/>
        </p:nvPicPr>
        <p:blipFill>
          <a:blip r:embed="rId2"/>
          <a:stretch/>
        </p:blipFill>
        <p:spPr>
          <a:xfrm>
            <a:off x="1440" y="2160"/>
            <a:ext cx="10691280" cy="75582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login.consultant.ru/link/?req=doc&amp;base=LAW&amp;n=479338&amp;dst=760" TargetMode="Externa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hyperlink" Target="https://www.nalog.gov.ru/rn77/news/activities_fts/15398197/" TargetMode="External"/><Relationship Id="rId2" Type="http://schemas.openxmlformats.org/officeDocument/2006/relationships/hyperlink" Target="https://www.nalog.gov.ru/rn77/about_fts/about_nalog/15402883/" TargetMode="External"/><Relationship Id="rId3" Type="http://schemas.openxmlformats.org/officeDocument/2006/relationships/hyperlink" Target="https://www.nalog.gov.ru/rn77/about_fts/about_nalog/15402883/" TargetMode="External"/><Relationship Id="rId4" Type="http://schemas.openxmlformats.org/officeDocument/2006/relationships/hyperlink" Target="https://www.garant.ru/products/ipo/prime/doc/410496932/" TargetMode="External"/><Relationship Id="rId5" Type="http://schemas.openxmlformats.org/officeDocument/2006/relationships/hyperlink" Target="https://www.consultant.ru/cons/cgi/online.cgi?req=doc&amp;base=QUEST&amp;n=226755#tnlr0UUmKElN90YM2" TargetMode="External"/><Relationship Id="rId6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login.consultant.ru/link/?req=doc&amp;base=LAW&amp;n=466890&amp;dst=26420" TargetMode="Externa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4"/>
          <p:cNvSpPr/>
          <p:nvPr/>
        </p:nvSpPr>
        <p:spPr>
          <a:xfrm>
            <a:off x="2772000" y="2628360"/>
            <a:ext cx="511200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4400" rIns="104400" tIns="52200" bIns="522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 cap="all">
                <a:solidFill>
                  <a:srgbClr val="ffffff"/>
                </a:solidFill>
                <a:latin typeface="PF Din Text Cond Pro Medium"/>
              </a:rPr>
              <a:t>Управление</a:t>
            </a:r>
            <a:r>
              <a:rPr b="0" lang="ru-RU" sz="2100" spc="-1" strike="noStrike">
                <a:solidFill>
                  <a:srgbClr val="ffffff"/>
                </a:solidFill>
                <a:latin typeface="PF Din Text Cond Pro Medium"/>
              </a:rPr>
              <a:t> ФЕДЕРАЛЬНОЙ НАЛОГОВОЙ СЛУЖБЫ </a:t>
            </a:r>
            <a:r>
              <a:rPr b="0" lang="ru-RU" sz="2100" spc="-1" strike="noStrike" cap="all">
                <a:solidFill>
                  <a:srgbClr val="ffffff"/>
                </a:solidFill>
                <a:latin typeface="PF Din Text Cond Pro Medium"/>
              </a:rPr>
              <a:t>по алтайскому краю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Rectangle 5"/>
          <p:cNvSpPr/>
          <p:nvPr/>
        </p:nvSpPr>
        <p:spPr>
          <a:xfrm>
            <a:off x="1134360" y="3276720"/>
            <a:ext cx="8424720" cy="3096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«О введении на территории РФ</a:t>
            </a:r>
            <a:r>
              <a:rPr b="1" lang="ru-RU" sz="2400" spc="-1" strike="noStrike">
                <a:solidFill>
                  <a:srgbClr val="ffffff"/>
                </a:solidFill>
                <a:latin typeface="Times New Roman"/>
              </a:rPr>
              <a:t> туристического налога»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Старший государственный налоговый инспектор отдела налогообложения юридических лиц УФНС России по Алтайскому краю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Шниткина Наталья Владимировна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882360" y="252360"/>
            <a:ext cx="9504720" cy="7128360"/>
          </a:xfrm>
          <a:prstGeom prst="rect">
            <a:avLst/>
          </a:prstGeom>
          <a:solidFill>
            <a:srgbClr val="ced8e5"/>
          </a:solidFill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961920" y="756360"/>
            <a:ext cx="8848800" cy="6339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63240"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i="1" lang="ru-RU" sz="2200" spc="-1" strike="noStrike">
                <a:solidFill>
                  <a:srgbClr val="0000cc"/>
                </a:solidFill>
                <a:highlight>
                  <a:srgbClr val="a2bbe6"/>
                </a:highlight>
                <a:latin typeface="Times New Roman"/>
              </a:rPr>
              <a:t>Письмо Минфина России от 05.11.2024 №03-05-08/108773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marL="363240"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«Сумма налога рассчитывается в течение того налогового периода, в котором </a:t>
            </a:r>
            <a:r>
              <a:rPr b="1" lang="ru-RU" sz="2000" spc="-1" strike="noStrike">
                <a:solidFill>
                  <a:srgbClr val="0070c0"/>
                </a:solidFill>
                <a:latin typeface="Times New Roman"/>
              </a:rPr>
              <a:t>осуществлялся полный расчет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с лицом, приобретающим услугу по временному проживанию, исходя из налоговой ставки, действующей в этот налоговый период, </a:t>
            </a:r>
            <a:r>
              <a:rPr b="1" lang="ru-RU" sz="2000" spc="-1" strike="noStrike">
                <a:solidFill>
                  <a:srgbClr val="0070c0"/>
                </a:solidFill>
                <a:latin typeface="Times New Roman"/>
              </a:rPr>
              <a:t>вне зависимости от даты фактического получения услуги в средстве размещения или даты частичной оплаты такой услуги».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500" spc="-1" strike="noStrike">
                <a:solidFill>
                  <a:srgbClr val="000000"/>
                </a:solidFill>
                <a:latin typeface="Times New Roman"/>
              </a:rPr>
              <a:t>Пример.</a:t>
            </a:r>
            <a:endParaRPr b="0" lang="ru-RU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500" spc="-1" strike="noStrike">
                <a:solidFill>
                  <a:srgbClr val="000000"/>
                </a:solidFill>
                <a:latin typeface="Times New Roman"/>
              </a:rPr>
              <a:t>В марте 2025 года гражданин оплатил 50% услуги по временному проживанию в гостинице в июле 2025 года. </a:t>
            </a:r>
            <a:endParaRPr b="0" lang="ru-RU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500" spc="-1" strike="noStrike">
                <a:solidFill>
                  <a:srgbClr val="000000"/>
                </a:solidFill>
                <a:latin typeface="Times New Roman"/>
              </a:rPr>
              <a:t>В июне он произвел полный расчет за услуги по временному проживанию - внес оставшиеся 50%. </a:t>
            </a:r>
            <a:endParaRPr b="0" lang="ru-RU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500" spc="-1" strike="noStrike">
                <a:solidFill>
                  <a:srgbClr val="000000"/>
                </a:solidFill>
                <a:latin typeface="Times New Roman"/>
              </a:rPr>
              <a:t>Ставка туристического налога во II квартале 2025 года равна 1%.</a:t>
            </a:r>
            <a:endParaRPr b="0" lang="ru-RU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500" spc="-1" strike="noStrike">
                <a:solidFill>
                  <a:srgbClr val="000000"/>
                </a:solidFill>
                <a:latin typeface="Times New Roman"/>
              </a:rPr>
              <a:t>Туристический налог в этом случае необходимо исчислить во II квартале 2025 года по ставке 1%.</a:t>
            </a:r>
            <a:endParaRPr b="0" lang="ru-RU" sz="25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0EB13D5-C428-459F-9484-C801916EBE7E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solidFill>
            <a:srgbClr val="ced8e5"/>
          </a:solidFill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961920" y="252360"/>
            <a:ext cx="8704800" cy="6843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6000"/>
          </a:bodyPr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i="1" lang="ru-RU" sz="2200" spc="-1" strike="noStrike">
                <a:solidFill>
                  <a:srgbClr val="0000cc"/>
                </a:solidFill>
                <a:highlight>
                  <a:srgbClr val="a2bbe6"/>
                </a:highlight>
                <a:latin typeface="Times New Roman"/>
              </a:rPr>
              <a:t>Письмо Минфина России от 17.10.2024 № 03-05-08/100577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Как рассчитывается туристический налог в случае, если в один номер заселилось несколько человек, относящихся к разным категориям физических лиц (льготная категория и не льготная)?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«В налоговую базу по туристическому налогу не включается стоимость услуги по временному проживанию, оказываемой физическим лицам, относящимся к одной из категорий, перечисленных в пункте 2 статьи 418.4 НК РФ.</a:t>
            </a:r>
            <a:endParaRPr b="0" lang="ru-RU" sz="23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3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0" lang="ru-RU" sz="2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Если налогоплательщиком осуществляется предоставление мест для временного проживания нескольких физических лиц в </a:t>
            </a:r>
            <a:r>
              <a:rPr b="1" lang="ru-RU" sz="23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рамках одной услуги (одного договора на оказание услуг)</a:t>
            </a:r>
            <a:r>
              <a:rPr b="0" lang="ru-RU" sz="23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b="0" lang="ru-RU" sz="2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 при этом договор на оказание услуг заключен с лицом, не относящимся к категориям лиц, перечисленным в пункте 2 статьи 418.4 НК РФ, то стоимость данной услуги включается в налоговую базу по туристическому налогу.</a:t>
            </a:r>
            <a:endParaRPr b="0" lang="ru-RU" sz="23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3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0" lang="ru-RU" sz="2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Если договор на оказание услуг заключен с лицом, относящимся к категориям лиц, перечисленным в пункте 2 статьи 418.4 НК РФ, то стоимость данной услуги </a:t>
            </a:r>
            <a:r>
              <a:rPr b="1" lang="ru-RU" sz="23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не включается в налоговую базу </a:t>
            </a:r>
            <a:r>
              <a:rPr b="0" lang="ru-RU" sz="2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 туристическому налогу».</a:t>
            </a:r>
            <a:endParaRPr b="0" lang="ru-RU" sz="23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4F6D091-293A-4675-88FD-16D04D618CFB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735120" y="324360"/>
            <a:ext cx="9363600" cy="7056360"/>
          </a:xfrm>
          <a:prstGeom prst="rect">
            <a:avLst/>
          </a:prstGeom>
          <a:solidFill>
            <a:srgbClr val="ced8e5"/>
          </a:solidFill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1170360" y="684360"/>
            <a:ext cx="8787600" cy="6293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20000"/>
          </a:bodyPr>
          <a:p>
            <a:pPr indent="0" algn="ctr">
              <a:lnSpc>
                <a:spcPct val="120000"/>
              </a:lnSpc>
              <a:buNone/>
              <a:tabLst>
                <a:tab algn="l" pos="0"/>
              </a:tabLst>
            </a:pPr>
            <a:r>
              <a:rPr b="1" lang="ru-RU" sz="7600" spc="-1" strike="noStrike">
                <a:solidFill>
                  <a:srgbClr val="0033cc"/>
                </a:solidFill>
                <a:highlight>
                  <a:srgbClr val="a2bbe6"/>
                </a:highlight>
                <a:latin typeface="Times New Roman"/>
              </a:rPr>
              <a:t>Санаториям смягчили требования по уплате туристического налога</a:t>
            </a:r>
            <a:br>
              <a:rPr sz="7600"/>
            </a:br>
            <a:endParaRPr b="0" lang="ru-RU" sz="76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8800" spc="-1" strike="noStrike">
                <a:solidFill>
                  <a:srgbClr val="000000"/>
                </a:solidFill>
                <a:latin typeface="Times New Roman"/>
              </a:rPr>
              <a:t>Санатории, предоставляющие услуги проживания в рамках санаторно-курортного лечения, будут платить </a:t>
            </a:r>
            <a:r>
              <a:rPr b="1" lang="ru-RU" sz="8800" spc="-1" strike="noStrike">
                <a:solidFill>
                  <a:srgbClr val="0070c0"/>
                </a:solidFill>
                <a:latin typeface="Times New Roman"/>
              </a:rPr>
              <a:t>только минимальный налог — 100 рублей за сутки проживания</a:t>
            </a:r>
            <a:r>
              <a:rPr b="0" lang="ru-RU" sz="8800" spc="-1" strike="noStrike">
                <a:solidFill>
                  <a:srgbClr val="0070c0"/>
                </a:solidFill>
                <a:latin typeface="Times New Roman"/>
              </a:rPr>
              <a:t>.</a:t>
            </a:r>
            <a:endParaRPr b="0" lang="ru-RU" sz="8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6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6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6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6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80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1" lang="ru-RU" sz="8000" spc="-1" strike="noStrike">
                <a:solidFill>
                  <a:srgbClr val="ff6969"/>
                </a:solidFill>
                <a:latin typeface="Times New Roman"/>
              </a:rPr>
              <a:t>Исключение</a:t>
            </a:r>
            <a:r>
              <a:rPr b="1" lang="en-US" sz="8000" spc="-1" strike="noStrike">
                <a:solidFill>
                  <a:srgbClr val="ff6969"/>
                </a:solidFill>
                <a:latin typeface="Times New Roman"/>
              </a:rPr>
              <a:t> </a:t>
            </a:r>
            <a:r>
              <a:rPr b="1" lang="ru-RU" sz="8000" spc="-1" strike="noStrike">
                <a:solidFill>
                  <a:srgbClr val="ff6969"/>
                </a:solidFill>
                <a:latin typeface="Times New Roman"/>
              </a:rPr>
              <a:t>для санаториев!</a:t>
            </a:r>
            <a:endParaRPr b="0" lang="ru-RU" sz="8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8000" spc="-1" strike="noStrike">
                <a:solidFill>
                  <a:srgbClr val="000000"/>
                </a:solidFill>
                <a:latin typeface="Times New Roman"/>
              </a:rPr>
              <a:t>От </a:t>
            </a:r>
            <a:r>
              <a:rPr b="1" lang="ru-RU" sz="8000" spc="-1" strike="noStrike">
                <a:solidFill>
                  <a:srgbClr val="0070c0"/>
                </a:solidFill>
                <a:latin typeface="Times New Roman"/>
              </a:rPr>
              <a:t>минимального туристического налога</a:t>
            </a:r>
            <a:r>
              <a:rPr b="0" lang="ru-RU" sz="8000" spc="-1" strike="noStrike">
                <a:solidFill>
                  <a:srgbClr val="0070c0"/>
                </a:solidFill>
                <a:latin typeface="Times New Roman"/>
              </a:rPr>
              <a:t> </a:t>
            </a:r>
            <a:r>
              <a:rPr b="0" lang="ru-RU" sz="8000" spc="-1" strike="noStrike">
                <a:solidFill>
                  <a:srgbClr val="000000"/>
                </a:solidFill>
                <a:latin typeface="Times New Roman"/>
              </a:rPr>
              <a:t>освободят услуги проживания, которые входят в состав санаторно-курортного лечения по медицинским показаниям, если оно оплачивается </a:t>
            </a:r>
            <a:r>
              <a:rPr b="0" lang="ru-RU" sz="8000" spc="-1" strike="noStrike">
                <a:solidFill>
                  <a:srgbClr val="000000"/>
                </a:solidFill>
                <a:latin typeface="Times New Roman"/>
                <a:ea typeface="Calibri"/>
              </a:rPr>
              <a:t>в рамках государственных заданий</a:t>
            </a:r>
            <a:r>
              <a:rPr b="0" lang="en-US" sz="8000" spc="-1" strike="noStrike">
                <a:solidFill>
                  <a:srgbClr val="000000"/>
                </a:solidFill>
                <a:latin typeface="Times New Roman"/>
                <a:ea typeface="Calibri"/>
              </a:rPr>
              <a:t>:</a:t>
            </a:r>
            <a:endParaRPr b="0" lang="ru-RU" sz="8000" spc="-1" strike="noStrike">
              <a:solidFill>
                <a:srgbClr val="000000"/>
              </a:solidFill>
              <a:latin typeface="Calibri"/>
            </a:endParaRPr>
          </a:p>
          <a:p>
            <a:pPr marL="160200" indent="-160200"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ru-RU" sz="8000" spc="-1" strike="noStrike">
                <a:solidFill>
                  <a:srgbClr val="0070c0"/>
                </a:solidFill>
                <a:latin typeface="Times New Roman"/>
                <a:ea typeface="Calibri"/>
              </a:rPr>
              <a:t>за счет бюджетных ассигнований федерального бюджета, </a:t>
            </a:r>
            <a:endParaRPr b="0" lang="ru-RU" sz="8000" spc="-1" strike="noStrike">
              <a:solidFill>
                <a:srgbClr val="000000"/>
              </a:solidFill>
              <a:latin typeface="Calibri"/>
            </a:endParaRPr>
          </a:p>
          <a:p>
            <a:pPr marL="160200" indent="-160200"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ru-RU" sz="8000" spc="-1" strike="noStrike">
                <a:solidFill>
                  <a:srgbClr val="0070c0"/>
                </a:solidFill>
                <a:latin typeface="Times New Roman"/>
                <a:ea typeface="Calibri"/>
              </a:rPr>
              <a:t>государственных внебюджетных фондов, </a:t>
            </a:r>
            <a:endParaRPr b="0" lang="ru-RU" sz="8000" spc="-1" strike="noStrike">
              <a:solidFill>
                <a:srgbClr val="000000"/>
              </a:solidFill>
              <a:latin typeface="Calibri"/>
            </a:endParaRPr>
          </a:p>
          <a:p>
            <a:pPr marL="160200" indent="-160200"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ru-RU" sz="8000" spc="-1" strike="noStrike">
                <a:solidFill>
                  <a:srgbClr val="0070c0"/>
                </a:solidFill>
                <a:latin typeface="Times New Roman"/>
                <a:ea typeface="Calibri"/>
              </a:rPr>
              <a:t>бюджетов субъектов Российской Федерации, </a:t>
            </a:r>
            <a:endParaRPr b="0" lang="ru-RU" sz="8000" spc="-1" strike="noStrike">
              <a:solidFill>
                <a:srgbClr val="000000"/>
              </a:solidFill>
              <a:latin typeface="Calibri"/>
            </a:endParaRPr>
          </a:p>
          <a:p>
            <a:pPr marL="160200" indent="-160200"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ru-RU" sz="8000" spc="-1" strike="noStrike">
                <a:solidFill>
                  <a:srgbClr val="0070c0"/>
                </a:solidFill>
                <a:latin typeface="Times New Roman"/>
                <a:ea typeface="Calibri"/>
              </a:rPr>
              <a:t>местных бюджетов.“</a:t>
            </a:r>
            <a:r>
              <a:rPr b="0" lang="en-US" sz="8000" spc="-1" strike="noStrike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endParaRPr b="0" lang="ru-RU" sz="80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26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26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26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20000"/>
              </a:lnSpc>
              <a:buNone/>
              <a:tabLst>
                <a:tab algn="l" pos="0"/>
              </a:tabLst>
            </a:pPr>
            <a:r>
              <a:rPr b="0" i="1" lang="ru-RU" sz="6000" spc="-1" strike="noStrike">
                <a:solidFill>
                  <a:srgbClr val="0070c0"/>
                </a:solidFill>
                <a:latin typeface="Times New Roman"/>
                <a:ea typeface="Calibri"/>
              </a:rPr>
              <a:t>*</a:t>
            </a:r>
            <a:r>
              <a:rPr b="0" i="1" lang="ru-RU" sz="7200" spc="-1" strike="noStrike">
                <a:solidFill>
                  <a:srgbClr val="000000"/>
                </a:solidFill>
                <a:latin typeface="Times New Roman"/>
                <a:ea typeface="Calibri"/>
              </a:rPr>
              <a:t>На территории Алтайского края порядка 40 организации имеют основной вид деятельности ОКВЭД 86.90.4 Деятельность санаторно-курортных организаций. </a:t>
            </a:r>
            <a:endParaRPr b="0" lang="ru-RU" sz="7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7200" spc="-1" strike="noStrike">
              <a:solidFill>
                <a:srgbClr val="000000"/>
              </a:solidFill>
              <a:latin typeface="Calibri"/>
            </a:endParaRPr>
          </a:p>
          <a:p>
            <a:pPr marL="290520"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290520"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290520"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0" name="Консультант Плюс" descr=""/>
          <p:cNvPicPr/>
          <p:nvPr/>
        </p:nvPicPr>
        <p:blipFill>
          <a:blip r:embed="rId1"/>
          <a:stretch/>
        </p:blipFill>
        <p:spPr>
          <a:xfrm>
            <a:off x="1530360" y="2484360"/>
            <a:ext cx="7992360" cy="10076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B73CBC1-6C79-4AE6-8372-7B78CFF9915C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ldNum" idx="14"/>
          </p:nvPr>
        </p:nvSpPr>
        <p:spPr>
          <a:xfrm>
            <a:off x="9734400" y="6661080"/>
            <a:ext cx="725040" cy="696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59EE2D7-1490-4D1F-ABB7-86CF76B227EA}" type="slidenum">
              <a:rPr b="0" lang="ru-RU" sz="1050" spc="-1" strike="noStrike">
                <a:solidFill>
                  <a:srgbClr val="ffffff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2" name="Текст 5"/>
          <p:cNvSpPr/>
          <p:nvPr/>
        </p:nvSpPr>
        <p:spPr>
          <a:xfrm>
            <a:off x="28080" y="325440"/>
            <a:ext cx="10224720" cy="1367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104400" rIns="104400" tIns="52200" bIns="52200" anchor="t">
            <a:noAutofit/>
          </a:bodyPr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8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                     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800" spc="-1" strike="noStrike">
                <a:solidFill>
                  <a:srgbClr val="005aa9"/>
                </a:solidFill>
                <a:latin typeface="Calibri Light"/>
              </a:rPr>
              <a:t>Федеральный закон от 12.07.2024 № 176-ФЗ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288000" algn="r">
              <a:lnSpc>
                <a:spcPct val="100000"/>
              </a:lnSpc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ff0000"/>
                </a:solidFill>
                <a:latin typeface="Calibri Light"/>
              </a:rPr>
              <a:t>вступает в силу с 01.01.2025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83" name="Группа 14"/>
          <p:cNvGrpSpPr/>
          <p:nvPr/>
        </p:nvGrpSpPr>
        <p:grpSpPr>
          <a:xfrm>
            <a:off x="1084680" y="1711800"/>
            <a:ext cx="8592120" cy="1551600"/>
            <a:chOff x="1084680" y="1711800"/>
            <a:chExt cx="8592120" cy="1551600"/>
          </a:xfrm>
        </p:grpSpPr>
        <p:sp>
          <p:nvSpPr>
            <p:cNvPr id="184" name="Прямоугольник: скругленные углы 15"/>
            <p:cNvSpPr/>
            <p:nvPr/>
          </p:nvSpPr>
          <p:spPr>
            <a:xfrm>
              <a:off x="1084680" y="1999080"/>
              <a:ext cx="8592120" cy="12643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5" name="Прямоугольник: скругленные углы 4"/>
            <p:cNvSpPr/>
            <p:nvPr/>
          </p:nvSpPr>
          <p:spPr>
            <a:xfrm>
              <a:off x="1246680" y="1711800"/>
              <a:ext cx="8268480" cy="1340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100000"/>
                </a:lnSpc>
              </a:pPr>
              <a:endParaRPr b="1" lang="ru-RU" sz="18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grpSp>
        <p:nvGrpSpPr>
          <p:cNvPr id="186" name="Группа 14"/>
          <p:cNvGrpSpPr/>
          <p:nvPr/>
        </p:nvGrpSpPr>
        <p:grpSpPr>
          <a:xfrm>
            <a:off x="450000" y="3577320"/>
            <a:ext cx="4722480" cy="1595880"/>
            <a:chOff x="450000" y="3577320"/>
            <a:chExt cx="4722480" cy="1595880"/>
          </a:xfrm>
        </p:grpSpPr>
        <p:sp>
          <p:nvSpPr>
            <p:cNvPr id="187" name="Прямоугольник: скругленные углы 15"/>
            <p:cNvSpPr/>
            <p:nvPr/>
          </p:nvSpPr>
          <p:spPr>
            <a:xfrm>
              <a:off x="450000" y="3577320"/>
              <a:ext cx="4722480" cy="15958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8" name="Прямоугольник: скругленные углы 4"/>
            <p:cNvSpPr/>
            <p:nvPr/>
          </p:nvSpPr>
          <p:spPr>
            <a:xfrm>
              <a:off x="539280" y="3656880"/>
              <a:ext cx="4544280" cy="1197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490"/>
                </a:spcAft>
              </a:pPr>
              <a:endParaRPr b="1" lang="ru-RU" sz="1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189" name="TextBox 2"/>
          <p:cNvSpPr/>
          <p:nvPr/>
        </p:nvSpPr>
        <p:spPr>
          <a:xfrm>
            <a:off x="683640" y="4004640"/>
            <a:ext cx="4230360" cy="10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04400" rIns="104400" tIns="52200" bIns="52200" anchor="ctr">
            <a:normAutofit/>
          </a:bodyPr>
          <a:p>
            <a:pPr>
              <a:lnSpc>
                <a:spcPct val="100000"/>
              </a:lnSpc>
            </a:pPr>
            <a:endParaRPr b="1" lang="ru-RU" sz="1800" spc="-1" strike="noStrike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190" name="TextBox 4"/>
          <p:cNvSpPr/>
          <p:nvPr/>
        </p:nvSpPr>
        <p:spPr>
          <a:xfrm>
            <a:off x="683640" y="6229080"/>
            <a:ext cx="414648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4400" rIns="104400" tIns="52200" bIns="52200" anchor="ctr">
            <a:noAutofit/>
          </a:bodyPr>
          <a:p>
            <a:pPr>
              <a:lnSpc>
                <a:spcPct val="100000"/>
              </a:lnSpc>
            </a:pPr>
            <a:endParaRPr b="1" lang="ru-RU" sz="2000" spc="-1" strike="noStrike">
              <a:solidFill>
                <a:srgbClr val="7030a0"/>
              </a:solidFill>
              <a:latin typeface="Calibri"/>
            </a:endParaRPr>
          </a:p>
        </p:txBody>
      </p:sp>
      <p:grpSp>
        <p:nvGrpSpPr>
          <p:cNvPr id="191" name="Группа 14"/>
          <p:cNvGrpSpPr/>
          <p:nvPr/>
        </p:nvGrpSpPr>
        <p:grpSpPr>
          <a:xfrm>
            <a:off x="961560" y="5593320"/>
            <a:ext cx="8688240" cy="935640"/>
            <a:chOff x="961560" y="5593320"/>
            <a:chExt cx="8688240" cy="935640"/>
          </a:xfrm>
        </p:grpSpPr>
        <p:sp>
          <p:nvSpPr>
            <p:cNvPr id="192" name="Прямоугольник: скругленные углы 15"/>
            <p:cNvSpPr/>
            <p:nvPr/>
          </p:nvSpPr>
          <p:spPr>
            <a:xfrm>
              <a:off x="961560" y="5593320"/>
              <a:ext cx="8357760" cy="935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3" name="Прямоугольник: скругленные углы 4"/>
            <p:cNvSpPr/>
            <p:nvPr/>
          </p:nvSpPr>
          <p:spPr>
            <a:xfrm>
              <a:off x="961560" y="5611680"/>
              <a:ext cx="8688240" cy="766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endParaRPr b="1" lang="ru-RU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194" name="Прямоугольник 1"/>
          <p:cNvSpPr/>
          <p:nvPr/>
        </p:nvSpPr>
        <p:spPr>
          <a:xfrm>
            <a:off x="1170360" y="2125080"/>
            <a:ext cx="7992360" cy="66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6969"/>
                </a:solidFill>
                <a:latin typeface="Calibri"/>
              </a:rPr>
              <a:t>Форма  по КНД  1153008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Calibri"/>
              </a:rPr>
              <a:t>НАЛОГОВАЯ ДЕКЛАРАЦИЯ ПО ТУРИСТИЧЕСКОМУ НАЛОГУ            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Прямоугольник 6"/>
          <p:cNvSpPr/>
          <p:nvPr/>
        </p:nvSpPr>
        <p:spPr>
          <a:xfrm>
            <a:off x="594000" y="3732840"/>
            <a:ext cx="473220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6969"/>
                </a:solidFill>
                <a:latin typeface="Calibri"/>
              </a:rPr>
              <a:t>РАЗДЕЛ 1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Сумма налога, подлежащая уплате в бюджет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Указывают размер налога в разрезе ОКТМО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Прямоугольник 9"/>
          <p:cNvSpPr/>
          <p:nvPr/>
        </p:nvSpPr>
        <p:spPr>
          <a:xfrm>
            <a:off x="1050480" y="5580720"/>
            <a:ext cx="8400240" cy="10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Times New Roman"/>
              </a:rPr>
              <a:t>Необходимо применять форму  начиная с </a:t>
            </a:r>
            <a:r>
              <a:rPr b="1" lang="en-US" sz="2000" spc="-1" strike="noStrike">
                <a:solidFill>
                  <a:srgbClr val="ffffff"/>
                </a:solidFill>
                <a:latin typeface="Times New Roman"/>
              </a:rPr>
              <a:t>I </a:t>
            </a:r>
            <a:r>
              <a:rPr b="1" lang="ru-RU" sz="2000" spc="-1" strike="noStrike">
                <a:solidFill>
                  <a:srgbClr val="ffffff"/>
                </a:solidFill>
                <a:latin typeface="Times New Roman"/>
              </a:rPr>
              <a:t>квартала 2025 г</a:t>
            </a:r>
            <a:r>
              <a:rPr b="0" lang="ru-RU" sz="2000" spc="-1" strike="noStrike">
                <a:solidFill>
                  <a:srgbClr val="0070c0"/>
                </a:solidFill>
                <a:latin typeface="Times New Roman"/>
              </a:rPr>
              <a:t>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TextBox 23"/>
          <p:cNvSpPr/>
          <p:nvPr/>
        </p:nvSpPr>
        <p:spPr>
          <a:xfrm>
            <a:off x="450000" y="6812640"/>
            <a:ext cx="9192600" cy="383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  <a:tabLst>
                <a:tab algn="l" pos="457200"/>
              </a:tabLst>
            </a:pPr>
            <a:r>
              <a:rPr b="0" i="1" lang="ru-RU" sz="1800" spc="-1" strike="noStrike">
                <a:solidFill>
                  <a:srgbClr val="0070c0"/>
                </a:solidFill>
                <a:latin typeface="Times New Roman"/>
              </a:rPr>
              <a:t>*</a:t>
            </a:r>
            <a:r>
              <a:rPr b="0" i="1" lang="ru-RU" sz="1800" spc="-1" strike="noStrike">
                <a:solidFill>
                  <a:srgbClr val="000000"/>
                </a:solidFill>
                <a:latin typeface="Times New Roman"/>
              </a:rPr>
              <a:t>На сегодняшний день налоговая декларация направлена на утверждение в Минюст РФ.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8" name="Группа 14"/>
          <p:cNvGrpSpPr/>
          <p:nvPr/>
        </p:nvGrpSpPr>
        <p:grpSpPr>
          <a:xfrm>
            <a:off x="5316840" y="3564000"/>
            <a:ext cx="4966200" cy="1687320"/>
            <a:chOff x="5316840" y="3564000"/>
            <a:chExt cx="4966200" cy="1687320"/>
          </a:xfrm>
        </p:grpSpPr>
        <p:sp>
          <p:nvSpPr>
            <p:cNvPr id="199" name="Прямоугольник: скругленные углы 15"/>
            <p:cNvSpPr/>
            <p:nvPr/>
          </p:nvSpPr>
          <p:spPr>
            <a:xfrm>
              <a:off x="5316840" y="3564000"/>
              <a:ext cx="4966200" cy="16873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0" name="Прямоугольник: скругленные углы 4"/>
            <p:cNvSpPr/>
            <p:nvPr/>
          </p:nvSpPr>
          <p:spPr>
            <a:xfrm>
              <a:off x="5410440" y="3648240"/>
              <a:ext cx="4779000" cy="126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490"/>
                </a:spcAft>
              </a:pPr>
              <a:endParaRPr b="1" lang="ru-RU" sz="1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201" name="Прямоугольник 10"/>
          <p:cNvSpPr/>
          <p:nvPr/>
        </p:nvSpPr>
        <p:spPr>
          <a:xfrm>
            <a:off x="5493600" y="3716280"/>
            <a:ext cx="489312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6699"/>
                </a:solidFill>
                <a:latin typeface="Calibri"/>
              </a:rPr>
              <a:t>РАЗДЕЛ 2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Сведения об объектах налогообложения и расчет суммы налога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Данные о средствах размещения, показатели для расчета, итоговая сумма налога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TextBox 11"/>
          <p:cNvSpPr/>
          <p:nvPr/>
        </p:nvSpPr>
        <p:spPr>
          <a:xfrm>
            <a:off x="1473480" y="1253520"/>
            <a:ext cx="8040240" cy="78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04400" rIns="104400" tIns="52200" bIns="52200" anchor="ctr">
            <a:norm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4000" spc="-1" strike="noStrike">
                <a:solidFill>
                  <a:srgbClr val="005aa9"/>
                </a:solidFill>
                <a:latin typeface="Calibri Light"/>
              </a:rPr>
              <a:t>Налоговая отчетность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solidFill>
            <a:srgbClr val="ced8e5"/>
          </a:solidFill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1242360" y="756360"/>
            <a:ext cx="8424720" cy="6339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63240" indent="0" algn="ctr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6969"/>
                </a:solidFill>
                <a:latin typeface="Times New Roman"/>
              </a:rPr>
              <a:t>СРОК СДАЧИ ДЕКЛАРАЦИИ  И УПЛАТЫ НАЛОГА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19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Согласно новым правилам туристический налог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</a:rPr>
              <a:t> включается в состав ЕНП. 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2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При перечислении налога в бюджет платежка заполняется по ЕНП-правилам, в том числе указывается 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</a:rPr>
              <a:t>КБК ЕНП – 18201061201010000510.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05" name="Таблица 7"/>
          <p:cNvGraphicFramePr/>
          <p:nvPr/>
        </p:nvGraphicFramePr>
        <p:xfrm>
          <a:off x="1530360" y="1260360"/>
          <a:ext cx="7992360" cy="2405520"/>
        </p:xfrm>
        <a:graphic>
          <a:graphicData uri="http://schemas.openxmlformats.org/drawingml/2006/table">
            <a:tbl>
              <a:tblPr/>
              <a:tblGrid>
                <a:gridCol w="2525400"/>
                <a:gridCol w="2946240"/>
                <a:gridCol w="2521080"/>
              </a:tblGrid>
              <a:tr h="5122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900" spc="-1" strike="noStrike">
                          <a:solidFill>
                            <a:schemeClr val="lt1"/>
                          </a:solidFill>
                          <a:latin typeface="Times New Roman"/>
                        </a:rPr>
                        <a:t>Квартал</a:t>
                      </a:r>
                      <a:endParaRPr b="0" lang="ru-RU" sz="1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900" spc="-1" strike="noStrike">
                          <a:solidFill>
                            <a:schemeClr val="lt1"/>
                          </a:solidFill>
                          <a:latin typeface="Times New Roman"/>
                        </a:rPr>
                        <a:t>Срок подачи декларации</a:t>
                      </a:r>
                      <a:endParaRPr b="0" lang="ru-RU" sz="1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900" spc="-1" strike="noStrike">
                          <a:solidFill>
                            <a:schemeClr val="lt1"/>
                          </a:solidFill>
                          <a:latin typeface="Times New Roman"/>
                        </a:rPr>
                        <a:t>Срок уплаты </a:t>
                      </a:r>
                      <a:endParaRPr b="0" lang="ru-RU" sz="1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4899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I </a:t>
                      </a: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квартал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25 апреля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28 апреля 2025 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</a:tr>
              <a:tr h="4240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II </a:t>
                      </a: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квартал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25 июля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28 июля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</a:tr>
              <a:tr h="517320">
                <a:tc>
                  <a:txBody>
                    <a:bodyPr lIns="190440" rIns="190440" tIns="190440" bIns="1904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III </a:t>
                      </a: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квартал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90440" marR="190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25 октября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28 октября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</a:tr>
              <a:tr h="1173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IV </a:t>
                      </a: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квартал 2025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25 января 2026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 28 января 2026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</a:tr>
            </a:tbl>
          </a:graphicData>
        </a:graphic>
      </p:graphicFrame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64FEF79-555A-4010-BE04-EFE3B48F9BE7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1098360" y="756360"/>
            <a:ext cx="8640720" cy="6339600"/>
          </a:xfrm>
          <a:prstGeom prst="rect">
            <a:avLst/>
          </a:prstGeom>
          <a:solidFill>
            <a:srgbClr val="ced8e5"/>
          </a:solidFill>
          <a:ln w="0">
            <a:noFill/>
          </a:ln>
        </p:spPr>
        <p:txBody>
          <a:bodyPr anchor="t">
            <a:normAutofit/>
          </a:bodyPr>
          <a:p>
            <a:pPr marL="363240" indent="0" algn="just">
              <a:lnSpc>
                <a:spcPct val="12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70c0"/>
                </a:solidFill>
                <a:latin typeface="Times New Roman"/>
              </a:rPr>
              <a:t>Уведомление о выборе налогового органа, в который представляется налоговая декларация по туристическому налогу</a:t>
            </a:r>
            <a:r>
              <a:rPr b="1" lang="en-US" sz="2400" spc="-1" strike="noStrike">
                <a:solidFill>
                  <a:srgbClr val="0070c0"/>
                </a:solidFill>
                <a:latin typeface="Times New Roman"/>
              </a:rPr>
              <a:t> (</a:t>
            </a:r>
            <a:r>
              <a:rPr b="1" lang="ru-RU" sz="2400" spc="-1" strike="noStrike">
                <a:solidFill>
                  <a:srgbClr val="0070c0"/>
                </a:solidFill>
                <a:latin typeface="Times New Roman"/>
              </a:rPr>
              <a:t>пункт 2 статья 419.9 НК РФ).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363240" indent="0" algn="just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12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Если объекты размещения расположены в разных местах и относятся к разным ИФНС плательщик </a:t>
            </a:r>
            <a:r>
              <a:rPr b="1" lang="ru-RU" sz="2200" spc="-1" strike="noStrike" u="sng">
                <a:solidFill>
                  <a:srgbClr val="0070c0"/>
                </a:solidFill>
                <a:uFillTx/>
                <a:latin typeface="Times New Roman"/>
              </a:rPr>
              <a:t>имеет право </a:t>
            </a: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выбрать одну инспекцию и централизованно сдавать в нее декларацию, сразу по всем объектам.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marL="363240" indent="0" algn="just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12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Для этого он представляет Уведомление </a:t>
            </a:r>
            <a:r>
              <a:rPr b="1" lang="ru-RU" sz="2200" spc="-1" strike="noStrike" u="sng">
                <a:solidFill>
                  <a:srgbClr val="0070c0"/>
                </a:solidFill>
                <a:uFillTx/>
                <a:latin typeface="Times New Roman"/>
              </a:rPr>
              <a:t>не позднее 30 дней </a:t>
            </a: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до установленного срока представления налоговой декларации однократно, если объект в собственности и не выбывает. </a:t>
            </a:r>
            <a:r>
              <a:rPr b="1" i="1" lang="ru-RU" sz="2200" spc="-1" strike="noStrike">
                <a:solidFill>
                  <a:srgbClr val="000000"/>
                </a:solidFill>
                <a:latin typeface="Times New Roman"/>
              </a:rPr>
              <a:t>Форма устанавливается ФНС России.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marL="363240"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marL="363240"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20000"/>
              </a:lnSpc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F0A154B-38E0-4102-BB45-8ADBBFA95D6B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sldNum" idx="15"/>
          </p:nvPr>
        </p:nvSpPr>
        <p:spPr>
          <a:xfrm>
            <a:off x="9734400" y="6661080"/>
            <a:ext cx="725040" cy="696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BE3554D-0BE2-4CB3-B0FF-7805C7CCA067}" type="slidenum">
              <a:rPr b="0" lang="ru-RU" sz="1050" spc="-1" strike="noStrike">
                <a:solidFill>
                  <a:srgbClr val="ffffff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9" name="Текст 5"/>
          <p:cNvSpPr/>
          <p:nvPr/>
        </p:nvSpPr>
        <p:spPr>
          <a:xfrm>
            <a:off x="162000" y="180360"/>
            <a:ext cx="10224720" cy="1367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104400" rIns="104400" tIns="52200" bIns="52200" anchor="t">
            <a:noAutofit/>
          </a:bodyPr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800" spc="-1" strike="noStrike">
                <a:solidFill>
                  <a:srgbClr val="005aa9"/>
                </a:solidFill>
                <a:latin typeface="Calibri Light"/>
              </a:rPr>
              <a:t>Туристический налог ( глава 33.1 НК РФ)                    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800" spc="-1" strike="noStrike">
                <a:solidFill>
                  <a:srgbClr val="005aa9"/>
                </a:solidFill>
                <a:latin typeface="Calibri Light"/>
              </a:rPr>
              <a:t>Федеральный закон от 12.07.2024 № 176-ФЗ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288000" algn="r">
              <a:lnSpc>
                <a:spcPct val="100000"/>
              </a:lnSpc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ff0000"/>
                </a:solidFill>
                <a:latin typeface="Calibri Light"/>
              </a:rPr>
              <a:t>вступает в силу с 01.01.2025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10" name="Группа 14"/>
          <p:cNvGrpSpPr/>
          <p:nvPr/>
        </p:nvGrpSpPr>
        <p:grpSpPr>
          <a:xfrm>
            <a:off x="1051920" y="1467720"/>
            <a:ext cx="9072720" cy="1756440"/>
            <a:chOff x="1051920" y="1467720"/>
            <a:chExt cx="9072720" cy="1756440"/>
          </a:xfrm>
        </p:grpSpPr>
        <p:sp>
          <p:nvSpPr>
            <p:cNvPr id="211" name="Прямоугольник: скругленные углы 15"/>
            <p:cNvSpPr/>
            <p:nvPr/>
          </p:nvSpPr>
          <p:spPr>
            <a:xfrm>
              <a:off x="1051920" y="1816200"/>
              <a:ext cx="9072720" cy="140796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2" name="Прямоугольник: скругленные углы 4"/>
            <p:cNvSpPr/>
            <p:nvPr/>
          </p:nvSpPr>
          <p:spPr>
            <a:xfrm>
              <a:off x="1249920" y="1467720"/>
              <a:ext cx="8730720" cy="1493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100000"/>
                </a:lnSpc>
              </a:pPr>
              <a:endParaRPr b="1" lang="ru-RU" sz="18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grpSp>
        <p:nvGrpSpPr>
          <p:cNvPr id="213" name="Группа 14"/>
          <p:cNvGrpSpPr/>
          <p:nvPr/>
        </p:nvGrpSpPr>
        <p:grpSpPr>
          <a:xfrm>
            <a:off x="585720" y="3755880"/>
            <a:ext cx="3032640" cy="1536840"/>
            <a:chOff x="585720" y="3755880"/>
            <a:chExt cx="3032640" cy="1536840"/>
          </a:xfrm>
        </p:grpSpPr>
        <p:sp>
          <p:nvSpPr>
            <p:cNvPr id="214" name="Прямоугольник: скругленные углы 15"/>
            <p:cNvSpPr/>
            <p:nvPr/>
          </p:nvSpPr>
          <p:spPr>
            <a:xfrm>
              <a:off x="585720" y="3755880"/>
              <a:ext cx="3032640" cy="15368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5" name="Прямоугольник: скругленные углы 4"/>
            <p:cNvSpPr/>
            <p:nvPr/>
          </p:nvSpPr>
          <p:spPr>
            <a:xfrm>
              <a:off x="642960" y="3832560"/>
              <a:ext cx="2918160" cy="1152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490"/>
                </a:spcAft>
              </a:pPr>
              <a:endParaRPr b="1" lang="ru-RU" sz="1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216" name="TextBox 2"/>
          <p:cNvSpPr/>
          <p:nvPr/>
        </p:nvSpPr>
        <p:spPr>
          <a:xfrm>
            <a:off x="683640" y="4004640"/>
            <a:ext cx="4230360" cy="10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04400" rIns="104400" tIns="52200" bIns="52200" anchor="ctr">
            <a:normAutofit/>
          </a:bodyPr>
          <a:p>
            <a:pPr>
              <a:lnSpc>
                <a:spcPct val="100000"/>
              </a:lnSpc>
            </a:pPr>
            <a:endParaRPr b="1" lang="ru-RU" sz="1800" spc="-1" strike="noStrike">
              <a:solidFill>
                <a:srgbClr val="7030a0"/>
              </a:solidFill>
              <a:latin typeface="Calibri"/>
            </a:endParaRPr>
          </a:p>
        </p:txBody>
      </p:sp>
      <p:grpSp>
        <p:nvGrpSpPr>
          <p:cNvPr id="217" name="Группа 14"/>
          <p:cNvGrpSpPr/>
          <p:nvPr/>
        </p:nvGrpSpPr>
        <p:grpSpPr>
          <a:xfrm>
            <a:off x="7363080" y="3697560"/>
            <a:ext cx="2880000" cy="1522800"/>
            <a:chOff x="7363080" y="3697560"/>
            <a:chExt cx="2880000" cy="1522800"/>
          </a:xfrm>
        </p:grpSpPr>
        <p:sp>
          <p:nvSpPr>
            <p:cNvPr id="218" name="Прямоугольник: скругленные углы 15"/>
            <p:cNvSpPr/>
            <p:nvPr/>
          </p:nvSpPr>
          <p:spPr>
            <a:xfrm>
              <a:off x="7363080" y="3697560"/>
              <a:ext cx="2880000" cy="1522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9" name="Прямоугольник: скругленные углы 4"/>
            <p:cNvSpPr/>
            <p:nvPr/>
          </p:nvSpPr>
          <p:spPr>
            <a:xfrm>
              <a:off x="7417080" y="3773520"/>
              <a:ext cx="2771280" cy="11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490"/>
                </a:spcAft>
              </a:pPr>
              <a:endParaRPr b="1" lang="ru-RU" sz="1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220" name="TextBox 4"/>
          <p:cNvSpPr/>
          <p:nvPr/>
        </p:nvSpPr>
        <p:spPr>
          <a:xfrm>
            <a:off x="683640" y="6229080"/>
            <a:ext cx="414648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4400" rIns="104400" tIns="52200" bIns="52200" anchor="ctr">
            <a:noAutofit/>
          </a:bodyPr>
          <a:p>
            <a:pPr>
              <a:lnSpc>
                <a:spcPct val="100000"/>
              </a:lnSpc>
            </a:pPr>
            <a:endParaRPr b="1" lang="ru-RU" sz="2000" spc="-1" strike="noStrike">
              <a:solidFill>
                <a:srgbClr val="7030a0"/>
              </a:solidFill>
              <a:latin typeface="Calibri"/>
            </a:endParaRPr>
          </a:p>
        </p:txBody>
      </p:sp>
      <p:grpSp>
        <p:nvGrpSpPr>
          <p:cNvPr id="221" name="Группа 14"/>
          <p:cNvGrpSpPr/>
          <p:nvPr/>
        </p:nvGrpSpPr>
        <p:grpSpPr>
          <a:xfrm>
            <a:off x="3079440" y="5508720"/>
            <a:ext cx="5616360" cy="1656000"/>
            <a:chOff x="3079440" y="5508720"/>
            <a:chExt cx="5616360" cy="1656000"/>
          </a:xfrm>
        </p:grpSpPr>
        <p:sp>
          <p:nvSpPr>
            <p:cNvPr id="222" name="Прямоугольник: скругленные углы 15"/>
            <p:cNvSpPr/>
            <p:nvPr/>
          </p:nvSpPr>
          <p:spPr>
            <a:xfrm>
              <a:off x="3079440" y="5508720"/>
              <a:ext cx="5402520" cy="1656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3" name="Прямоугольник: скругленные углы 4"/>
            <p:cNvSpPr/>
            <p:nvPr/>
          </p:nvSpPr>
          <p:spPr>
            <a:xfrm>
              <a:off x="3079440" y="5541480"/>
              <a:ext cx="5616360" cy="1355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endParaRPr b="1" lang="ru-RU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224" name="Прямоугольник 1"/>
          <p:cNvSpPr/>
          <p:nvPr/>
        </p:nvSpPr>
        <p:spPr>
          <a:xfrm>
            <a:off x="1053000" y="1980360"/>
            <a:ext cx="8267040" cy="168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  <a:spcBef>
                <a:spcPts val="876"/>
              </a:spcBef>
            </a:pPr>
            <a:r>
              <a:rPr b="1" i="1" lang="ru-RU" sz="2000" spc="-1" strike="noStrike">
                <a:solidFill>
                  <a:srgbClr val="ffffff"/>
                </a:solidFill>
                <a:latin typeface="Times New Roman"/>
              </a:rPr>
              <a:t>Федеральным законом от 30.11.2024 №436-ФЗ внесены существенные поправки в Федеральный закон от 24 ноября 1996 г. № 132-ФЗ </a:t>
            </a:r>
            <a:r>
              <a:rPr b="1" lang="ru-RU" sz="2000" spc="-1" strike="noStrike">
                <a:solidFill>
                  <a:srgbClr val="ffffff"/>
                </a:solidFill>
                <a:latin typeface="Times New Roman"/>
              </a:rPr>
              <a:t>«Об основах туристической деятельности в РФ»</a:t>
            </a:r>
            <a:r>
              <a:rPr b="1" lang="ru-RU" sz="2000" spc="-1" strike="noStrike" u="sng">
                <a:solidFill>
                  <a:srgbClr val="ffffff"/>
                </a:solidFill>
                <a:uFillTx/>
                <a:latin typeface="Times New Roman"/>
              </a:rPr>
              <a:t>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876"/>
              </a:spcBef>
            </a:pPr>
            <a:r>
              <a:rPr b="1" lang="ru-RU" sz="2000" spc="-1" strike="noStrike" u="sng">
                <a:solidFill>
                  <a:srgbClr val="ffffff"/>
                </a:solidFill>
                <a:uFillTx/>
                <a:latin typeface="Times New Roman"/>
              </a:rPr>
              <a:t>Формирование РЕЕСТРА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876"/>
              </a:spcBef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Овал 20"/>
          <p:cNvSpPr/>
          <p:nvPr/>
        </p:nvSpPr>
        <p:spPr>
          <a:xfrm>
            <a:off x="4050720" y="3492720"/>
            <a:ext cx="2952000" cy="1511640"/>
          </a:xfrm>
          <a:prstGeom prst="ellipse">
            <a:avLst/>
          </a:prstGeom>
          <a:solidFill>
            <a:srgbClr val="f3e5d9"/>
          </a:solidFill>
          <a:ln w="127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500" spc="-1" strike="noStrike">
                <a:solidFill>
                  <a:srgbClr val="ff6969"/>
                </a:solidFill>
                <a:latin typeface="Times New Roman"/>
                <a:ea typeface="Times New Roman"/>
              </a:rPr>
              <a:t>С 1 января 2025 года </a:t>
            </a:r>
            <a:r>
              <a:rPr b="1" lang="ru-RU" sz="1500" spc="-1" strike="noStrike">
                <a:solidFill>
                  <a:srgbClr val="ff6969"/>
                </a:solidFill>
                <a:highlight>
                  <a:srgbClr val="ced8e5"/>
                </a:highlight>
                <a:latin typeface="Times New Roman"/>
                <a:ea typeface="Times New Roman"/>
              </a:rPr>
              <a:t>РЕЕСТР КЛАССИФИЦИРОВАННЫХ СРЕДСТВ РАЗМЕЩЕНИЯ 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Прямоугольник 6"/>
          <p:cNvSpPr/>
          <p:nvPr/>
        </p:nvSpPr>
        <p:spPr>
          <a:xfrm>
            <a:off x="683640" y="3832560"/>
            <a:ext cx="2646360" cy="123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i="1" lang="ru-RU" sz="15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Гостиницы</a:t>
            </a:r>
            <a:r>
              <a:rPr b="1" lang="ru-RU" sz="15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, которые находятся в действующем списке и имеют актуальное свидетельство о классификации.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Прямоугольник 8"/>
          <p:cNvSpPr/>
          <p:nvPr/>
        </p:nvSpPr>
        <p:spPr>
          <a:xfrm>
            <a:off x="7579080" y="3832560"/>
            <a:ext cx="2664000" cy="123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Санатории, информация о которых предоставлена из государственного реестра курортного фонда Российской Федерации.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Прямоугольник 9"/>
          <p:cNvSpPr/>
          <p:nvPr/>
        </p:nvSpPr>
        <p:spPr>
          <a:xfrm>
            <a:off x="3402360" y="5508720"/>
            <a:ext cx="496836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Calibri"/>
              </a:rPr>
              <a:t>Модульные отели, базы отдыха и другие объекты размещения, где оказываются туристические услуги, которые обязаны пройти классификацию.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Стрелка вниз 7"/>
          <p:cNvSpPr/>
          <p:nvPr/>
        </p:nvSpPr>
        <p:spPr>
          <a:xfrm rot="16200000">
            <a:off x="3674880" y="4084200"/>
            <a:ext cx="390240" cy="359640"/>
          </a:xfrm>
          <a:prstGeom prst="downArrow">
            <a:avLst>
              <a:gd name="adj1" fmla="val 50000"/>
              <a:gd name="adj2" fmla="val 50118"/>
            </a:avLst>
          </a:prstGeom>
          <a:solidFill>
            <a:srgbClr val="a2bbe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221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Стрелка вниз 7"/>
          <p:cNvSpPr/>
          <p:nvPr/>
        </p:nvSpPr>
        <p:spPr>
          <a:xfrm rot="5400000">
            <a:off x="6991920" y="4088160"/>
            <a:ext cx="389520" cy="328680"/>
          </a:xfrm>
          <a:prstGeom prst="downArrow">
            <a:avLst>
              <a:gd name="adj1" fmla="val 50000"/>
              <a:gd name="adj2" fmla="val 50118"/>
            </a:avLst>
          </a:prstGeom>
          <a:solidFill>
            <a:srgbClr val="a2bbe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221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sldNum" idx="16"/>
          </p:nvPr>
        </p:nvSpPr>
        <p:spPr>
          <a:xfrm>
            <a:off x="9734400" y="6661080"/>
            <a:ext cx="725040" cy="696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38A07CA-BD5B-4AAF-BE7B-E021FC369A3F}" type="slidenum">
              <a:rPr b="0" lang="ru-RU" sz="1050" spc="-1" strike="noStrike">
                <a:solidFill>
                  <a:srgbClr val="ffffff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2" name="Текст 5"/>
          <p:cNvSpPr/>
          <p:nvPr/>
        </p:nvSpPr>
        <p:spPr>
          <a:xfrm>
            <a:off x="188280" y="108360"/>
            <a:ext cx="10224720" cy="1284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104400" rIns="104400" tIns="52200" bIns="52200" anchor="t">
            <a:noAutofit/>
          </a:bodyPr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3200" spc="-1" strike="noStrike">
                <a:solidFill>
                  <a:srgbClr val="005aa9"/>
                </a:solidFill>
                <a:latin typeface="Calibri Light"/>
              </a:rPr>
              <a:t>Туристический налог ( глава 33.1 НК РФ)  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0070c0"/>
                </a:solidFill>
                <a:latin typeface="Times New Roman"/>
              </a:rPr>
              <a:t>С 01.01.2025 глава </a:t>
            </a:r>
            <a:r>
              <a:rPr b="1" i="1" lang="en-US" sz="2000" spc="-1" strike="noStrike">
                <a:solidFill>
                  <a:srgbClr val="0070c0"/>
                </a:solidFill>
                <a:latin typeface="Times New Roman"/>
              </a:rPr>
              <a:t>II</a:t>
            </a:r>
            <a:r>
              <a:rPr b="1" i="1" lang="ru-RU" sz="2000" spc="-1" strike="noStrike">
                <a:solidFill>
                  <a:srgbClr val="0070c0"/>
                </a:solidFill>
                <a:latin typeface="Times New Roman"/>
              </a:rPr>
              <a:t> Федерального закона №132-ФЗ дополняется ст. 5.1 «Классификация средств размещения» (ФЗ от 30.11.2024 №436-ФЗ).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3200" spc="-1" strike="noStrike">
                <a:solidFill>
                  <a:srgbClr val="005aa9"/>
                </a:solidFill>
                <a:latin typeface="Calibri Light"/>
              </a:rPr>
              <a:t>                 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33" name="Группа 20"/>
          <p:cNvGrpSpPr/>
          <p:nvPr/>
        </p:nvGrpSpPr>
        <p:grpSpPr>
          <a:xfrm>
            <a:off x="675720" y="2464200"/>
            <a:ext cx="9135360" cy="4700520"/>
            <a:chOff x="675720" y="2464200"/>
            <a:chExt cx="9135360" cy="4700520"/>
          </a:xfrm>
        </p:grpSpPr>
        <p:sp>
          <p:nvSpPr>
            <p:cNvPr id="234" name="Прямоугольник: скругленные верхние углы 21"/>
            <p:cNvSpPr/>
            <p:nvPr/>
          </p:nvSpPr>
          <p:spPr>
            <a:xfrm rot="5400000">
              <a:off x="2893320" y="246600"/>
              <a:ext cx="4700520" cy="9135000"/>
            </a:xfrm>
            <a:prstGeom prst="round2SameRect">
              <a:avLst>
                <a:gd name="adj1" fmla="val 16667"/>
                <a:gd name="adj2" fmla="val 0"/>
              </a:avLst>
            </a:prstGeom>
            <a:gradFill rotWithShape="0">
              <a:gsLst>
                <a:gs pos="0">
                  <a:srgbClr val="9d9d9d"/>
                </a:gs>
                <a:gs pos="100000">
                  <a:srgbClr val="909090"/>
                </a:gs>
              </a:gsLst>
              <a:lin ang="10800000"/>
            </a:gra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ru-RU" sz="21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35" name="Прямоугольник: скругленные верхние углы 4"/>
            <p:cNvSpPr/>
            <p:nvPr/>
          </p:nvSpPr>
          <p:spPr>
            <a:xfrm>
              <a:off x="675720" y="2464200"/>
              <a:ext cx="9135000" cy="4700520"/>
            </a:xfrm>
            <a:prstGeom prst="rect">
              <a:avLst/>
            </a:prstGeom>
            <a:solidFill>
              <a:srgbClr val="ced8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247680" rIns="247680" tIns="123840" bIns="123840" anchor="ctr">
              <a:noAutofit/>
            </a:bodyPr>
            <a:p>
              <a:pPr>
                <a:lnSpc>
                  <a:spcPct val="100000"/>
                </a:lnSpc>
              </a:pPr>
              <a:r>
                <a:rPr b="1" lang="ru-RU" sz="1800" spc="-1" strike="noStrike">
                  <a:solidFill>
                    <a:srgbClr val="604a7b"/>
                  </a:solidFill>
                  <a:latin typeface="Times New Roman"/>
                </a:rPr>
                <a:t>  </a:t>
              </a: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604a7b"/>
                </a:buClr>
                <a:buFont typeface="Wingdings" charset="2"/>
                <a:buChar char=""/>
              </a:pPr>
              <a:r>
                <a:rPr b="1" lang="ru-RU" sz="2400" spc="-1" strike="noStrike">
                  <a:solidFill>
                    <a:srgbClr val="604a7b"/>
                  </a:solidFill>
                  <a:latin typeface="Times New Roman"/>
                </a:rPr>
                <a:t>Детские оздоровительные лагеря.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604a7b"/>
                </a:buClr>
                <a:buFont typeface="Wingdings" charset="2"/>
                <a:buChar char=""/>
              </a:pPr>
              <a:r>
                <a:rPr b="1" lang="ru-RU" sz="2400" spc="-1" strike="noStrike">
                  <a:solidFill>
                    <a:srgbClr val="604a7b"/>
                  </a:solidFill>
                  <a:latin typeface="Times New Roman"/>
                </a:rPr>
                <a:t>Социальные и реабилитационные учреждения.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604a7b"/>
                </a:buClr>
                <a:buFont typeface="Wingdings" charset="2"/>
                <a:buChar char=""/>
              </a:pPr>
              <a:r>
                <a:rPr b="1" lang="ru-RU" sz="2400" spc="-1" strike="noStrike">
                  <a:solidFill>
                    <a:srgbClr val="604a7b"/>
                  </a:solidFill>
                  <a:latin typeface="Times New Roman"/>
                </a:rPr>
                <a:t>Фермерские хозяйства, занимающиеся сельским туризмом.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604a7b"/>
                </a:buClr>
                <a:buFont typeface="Wingdings" charset="2"/>
                <a:buChar char=""/>
              </a:pPr>
              <a:r>
                <a:rPr b="1" lang="ru-RU" sz="2400" spc="-1" strike="noStrike">
                  <a:solidFill>
                    <a:srgbClr val="604a7b"/>
                  </a:solidFill>
                  <a:latin typeface="Times New Roman"/>
                </a:rPr>
                <a:t>Медучреждения, кроме санаториев.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604a7b"/>
                </a:buClr>
                <a:buFont typeface="Wingdings" charset="2"/>
                <a:buChar char=""/>
              </a:pPr>
              <a:r>
                <a:rPr b="1" lang="ru-RU" sz="2400" spc="-1" strike="noStrike">
                  <a:solidFill>
                    <a:srgbClr val="604a7b"/>
                  </a:solidFill>
                  <a:latin typeface="Times New Roman"/>
                </a:rPr>
                <a:t>Санатории силовых ведомств и президентских структур.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604a7b"/>
                </a:buClr>
                <a:buFont typeface="Wingdings" charset="2"/>
                <a:buChar char=""/>
              </a:pPr>
              <a:r>
                <a:rPr b="1" lang="ru-RU" sz="2400" spc="-1" strike="noStrike">
                  <a:solidFill>
                    <a:srgbClr val="604a7b"/>
                  </a:solidFill>
                  <a:latin typeface="Times New Roman"/>
                </a:rPr>
                <a:t>Гостиницы религиозных организаций и др.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ru-RU" sz="2400" spc="-1" strike="noStrike">
                  <a:solidFill>
                    <a:srgbClr val="ff6969"/>
                  </a:solidFill>
                  <a:latin typeface="Times New Roman"/>
                </a:rPr>
                <a:t>!!!! </a:t>
              </a:r>
              <a:r>
                <a:rPr b="1" lang="ru-RU" sz="2400" spc="-1" strike="noStrike">
                  <a:solidFill>
                    <a:srgbClr val="604a7b"/>
                  </a:solidFill>
                  <a:latin typeface="Times New Roman"/>
                </a:rPr>
                <a:t>Законом закреплено, что </a:t>
              </a:r>
              <a:r>
                <a:rPr b="1" lang="ru-RU" sz="2400" spc="-1" strike="noStrike">
                  <a:solidFill>
                    <a:srgbClr val="ff6969"/>
                  </a:solidFill>
                  <a:latin typeface="Times New Roman"/>
                </a:rPr>
                <a:t>жилые помещения к средствам размещения не относятся.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ru-RU" sz="2400" spc="-1" strike="noStrike">
                  <a:solidFill>
                    <a:srgbClr val="604a7b"/>
                  </a:solidFill>
                  <a:latin typeface="Calibri"/>
                </a:rPr>
                <a:t>	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36" name="Прямоугольник: скругленные углы 15"/>
          <p:cNvSpPr/>
          <p:nvPr/>
        </p:nvSpPr>
        <p:spPr>
          <a:xfrm>
            <a:off x="675720" y="1312200"/>
            <a:ext cx="9384840" cy="1151640"/>
          </a:xfrm>
          <a:prstGeom prst="roundRect">
            <a:avLst>
              <a:gd name="adj" fmla="val 16667"/>
            </a:avLst>
          </a:prstGeom>
          <a:gradFill rotWithShape="0">
            <a:gsLst>
              <a:gs pos="50000">
                <a:srgbClr val="3574ac"/>
              </a:gs>
              <a:gs pos="100000">
                <a:srgbClr val="4697e0"/>
              </a:gs>
            </a:gsLst>
            <a:lin ang="5400000"/>
          </a:gradFill>
          <a:ln w="0">
            <a:noFill/>
          </a:ln>
          <a:effectLst>
            <a:outerShdw algn="ctr" blurRad="57240" dir="5400000" dist="19080" rotWithShape="0">
              <a:srgbClr val="000000">
                <a:alpha val="63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100" spc="-1" strike="noStrike">
                <a:solidFill>
                  <a:srgbClr val="ffffff"/>
                </a:solidFill>
                <a:latin typeface="Calibri"/>
              </a:rPr>
              <a:t>Перечень средств размещения, на которые не распространяется требование о прохождении обязательной классификации (включение в Реестр средств размещения не требуется).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sldNum" idx="17"/>
          </p:nvPr>
        </p:nvSpPr>
        <p:spPr>
          <a:xfrm>
            <a:off x="9734400" y="6661080"/>
            <a:ext cx="725040" cy="696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FFB3ED3-ED71-4B9C-A3D1-78C386FB6DEA}" type="slidenum">
              <a:rPr b="0" lang="ru-RU" sz="1050" spc="-1" strike="noStrike">
                <a:solidFill>
                  <a:srgbClr val="ffffff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8" name="Текст 5"/>
          <p:cNvSpPr/>
          <p:nvPr/>
        </p:nvSpPr>
        <p:spPr>
          <a:xfrm>
            <a:off x="241200" y="253800"/>
            <a:ext cx="10224720" cy="1367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104400" rIns="104400" tIns="52200" bIns="52200" anchor="t">
            <a:noAutofit/>
          </a:bodyPr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800" spc="-1" strike="noStrike">
                <a:solidFill>
                  <a:srgbClr val="0070c0"/>
                </a:solidFill>
                <a:latin typeface="Times New Roman"/>
              </a:rPr>
              <a:t>Туристический налог (глава 33.1 НК РФ)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800" spc="-1" strike="noStrike">
                <a:solidFill>
                  <a:srgbClr val="0070c0"/>
                </a:solidFill>
                <a:latin typeface="Times New Roman"/>
              </a:rPr>
              <a:t>Федеральный закон от 29.11.2024 №416-ФЗ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39" name="Группа 20"/>
          <p:cNvGrpSpPr/>
          <p:nvPr/>
        </p:nvGrpSpPr>
        <p:grpSpPr>
          <a:xfrm>
            <a:off x="810360" y="2196360"/>
            <a:ext cx="9216720" cy="3600360"/>
            <a:chOff x="810360" y="2196360"/>
            <a:chExt cx="9216720" cy="3600360"/>
          </a:xfrm>
        </p:grpSpPr>
        <p:sp>
          <p:nvSpPr>
            <p:cNvPr id="240" name="Прямоугольник: скругленные верхние углы 21"/>
            <p:cNvSpPr/>
            <p:nvPr/>
          </p:nvSpPr>
          <p:spPr>
            <a:xfrm rot="5400000">
              <a:off x="3618360" y="-611640"/>
              <a:ext cx="3600360" cy="921672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ed8e5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ru-RU" sz="21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41" name="Прямоугольник: скругленные верхние углы 4"/>
            <p:cNvSpPr/>
            <p:nvPr/>
          </p:nvSpPr>
          <p:spPr>
            <a:xfrm>
              <a:off x="810360" y="2196360"/>
              <a:ext cx="9086760" cy="289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247680" rIns="247680" tIns="123840" bIns="123840" anchor="ctr">
              <a:noAutofit/>
            </a:bodyPr>
            <a:p>
              <a:pPr>
                <a:lnSpc>
                  <a:spcPct val="100000"/>
                </a:lnSpc>
              </a:pPr>
              <a:r>
                <a:rPr b="1" lang="ru-RU" sz="1800" spc="-1" strike="noStrike">
                  <a:solidFill>
                    <a:srgbClr val="604a7b"/>
                  </a:solidFill>
                  <a:latin typeface="Times New Roman"/>
                </a:rPr>
                <a:t>  </a:t>
              </a: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17375e"/>
                </a:buClr>
                <a:buFont typeface="Wingdings" charset="2"/>
                <a:buChar char=""/>
              </a:pPr>
              <a:r>
                <a:rPr b="1" lang="ru-RU" sz="2000" spc="-1" strike="noStrike">
                  <a:solidFill>
                    <a:srgbClr val="17375e"/>
                  </a:solidFill>
                  <a:latin typeface="Times New Roman"/>
                </a:rPr>
                <a:t>Исполнительно-распорядительный орган муниципального образования вправе направить сведения о расположенных на его территории средствах размещения в налоговые органы и в уполномоченный орган субъекта по госконтролю в сфере туристской индустрии.</a:t>
              </a: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 marL="343080" indent="-343080">
                <a:lnSpc>
                  <a:spcPct val="100000"/>
                </a:lnSpc>
                <a:buClr>
                  <a:srgbClr val="17375e"/>
                </a:buClr>
                <a:buFont typeface="Wingdings" charset="2"/>
                <a:buChar char=""/>
              </a:pPr>
              <a:r>
                <a:rPr b="1" lang="ru-RU" sz="2000" spc="-1" strike="noStrike">
                  <a:solidFill>
                    <a:srgbClr val="17375e"/>
                  </a:solidFill>
                  <a:latin typeface="Times New Roman"/>
                </a:rPr>
                <a:t>Сведения о таких объектах подлежат размещению уполномоченным органом на его официальном сайте или на официальном сайте муниципального образования в информационно-телекоммуникационной сети "Интернет" в день направления этих сведений.</a:t>
              </a: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ru-RU" sz="2400" spc="-1" strike="noStrike">
                  <a:solidFill>
                    <a:srgbClr val="604a7b"/>
                  </a:solidFill>
                  <a:latin typeface="Calibri"/>
                </a:rPr>
                <a:t>	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2" name="Прямоугольник: скругленные углы 15"/>
          <p:cNvSpPr/>
          <p:nvPr/>
        </p:nvSpPr>
        <p:spPr>
          <a:xfrm>
            <a:off x="808560" y="5800320"/>
            <a:ext cx="9374040" cy="1295640"/>
          </a:xfrm>
          <a:prstGeom prst="roundRect">
            <a:avLst>
              <a:gd name="adj" fmla="val 16667"/>
            </a:avLst>
          </a:prstGeom>
          <a:gradFill rotWithShape="0">
            <a:gsLst>
              <a:gs pos="50000">
                <a:srgbClr val="3574ac"/>
              </a:gs>
              <a:gs pos="100000">
                <a:srgbClr val="4697e0"/>
              </a:gs>
            </a:gsLst>
            <a:lin ang="5400000"/>
          </a:gradFill>
          <a:ln w="0">
            <a:noFill/>
          </a:ln>
          <a:effectLst>
            <a:outerShdw algn="ctr" blurRad="57240" dir="5400000" dist="19080" rotWithShape="0">
              <a:srgbClr val="000000">
                <a:alpha val="63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Calibri"/>
              </a:rPr>
              <a:t>Средства размещения, указанные в направленных сведениях, признаются включенными в реестр классифицированных средств размещения, для целей главы 33.1 НК РФ!!!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Прямоугольник: скругленные углы 15"/>
          <p:cNvSpPr/>
          <p:nvPr/>
        </p:nvSpPr>
        <p:spPr>
          <a:xfrm>
            <a:off x="653040" y="1332000"/>
            <a:ext cx="968580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50000">
                <a:srgbClr val="3574ac"/>
              </a:gs>
              <a:gs pos="100000">
                <a:srgbClr val="4697e0"/>
              </a:gs>
            </a:gsLst>
            <a:lin ang="5400000"/>
          </a:gradFill>
          <a:ln w="0">
            <a:noFill/>
          </a:ln>
          <a:effectLst>
            <a:outerShdw algn="ctr" blurRad="57240" dir="5400000" dist="19080" rotWithShape="0">
              <a:srgbClr val="000000">
                <a:alpha val="63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100" spc="-1" strike="noStrike">
                <a:solidFill>
                  <a:srgbClr val="ffffff"/>
                </a:solidFill>
                <a:latin typeface="Calibri"/>
              </a:rPr>
              <a:t>Переходные положения 2025 года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sldNum" idx="18"/>
          </p:nvPr>
        </p:nvSpPr>
        <p:spPr>
          <a:xfrm>
            <a:off x="9734400" y="6661080"/>
            <a:ext cx="725040" cy="696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9BBD9A2-02C6-4FCE-BCEA-CCEDC0D3EA53}" type="slidenum">
              <a:rPr b="0" lang="ru-RU" sz="1050" spc="-1" strike="noStrike">
                <a:solidFill>
                  <a:srgbClr val="ffffff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5" name="Текст 5"/>
          <p:cNvSpPr/>
          <p:nvPr/>
        </p:nvSpPr>
        <p:spPr>
          <a:xfrm>
            <a:off x="162000" y="180360"/>
            <a:ext cx="10224720" cy="1367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104400" rIns="104400" tIns="52200" bIns="52200" anchor="t">
            <a:noAutofit/>
          </a:bodyPr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32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                     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46" name="Группа 14"/>
          <p:cNvGrpSpPr/>
          <p:nvPr/>
        </p:nvGrpSpPr>
        <p:grpSpPr>
          <a:xfrm>
            <a:off x="1168200" y="808560"/>
            <a:ext cx="8928720" cy="1413000"/>
            <a:chOff x="1168200" y="808560"/>
            <a:chExt cx="8928720" cy="1413000"/>
          </a:xfrm>
        </p:grpSpPr>
        <p:sp>
          <p:nvSpPr>
            <p:cNvPr id="247" name="Прямоугольник: скругленные углы 15"/>
            <p:cNvSpPr/>
            <p:nvPr/>
          </p:nvSpPr>
          <p:spPr>
            <a:xfrm>
              <a:off x="1168200" y="1070280"/>
              <a:ext cx="8928720" cy="11512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Прямоугольник: скругленные углы 4"/>
            <p:cNvSpPr/>
            <p:nvPr/>
          </p:nvSpPr>
          <p:spPr>
            <a:xfrm>
              <a:off x="1336680" y="808560"/>
              <a:ext cx="8592120" cy="1221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100000"/>
                </a:lnSpc>
              </a:pPr>
              <a:endParaRPr b="1" lang="ru-RU" sz="18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grpSp>
        <p:nvGrpSpPr>
          <p:cNvPr id="249" name="Группа 14"/>
          <p:cNvGrpSpPr/>
          <p:nvPr/>
        </p:nvGrpSpPr>
        <p:grpSpPr>
          <a:xfrm>
            <a:off x="744480" y="2589480"/>
            <a:ext cx="4796640" cy="1223640"/>
            <a:chOff x="744480" y="2589480"/>
            <a:chExt cx="4796640" cy="1223640"/>
          </a:xfrm>
        </p:grpSpPr>
        <p:sp>
          <p:nvSpPr>
            <p:cNvPr id="250" name="Прямоугольник: скругленные углы 15"/>
            <p:cNvSpPr/>
            <p:nvPr/>
          </p:nvSpPr>
          <p:spPr>
            <a:xfrm>
              <a:off x="744480" y="2589480"/>
              <a:ext cx="4796640" cy="1223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Прямоугольник: скругленные углы 4"/>
            <p:cNvSpPr/>
            <p:nvPr/>
          </p:nvSpPr>
          <p:spPr>
            <a:xfrm>
              <a:off x="901440" y="2630520"/>
              <a:ext cx="4615920" cy="918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1" lang="ru-RU" sz="2400" spc="-1" strike="noStrike">
                  <a:solidFill>
                    <a:srgbClr val="ffffff"/>
                  </a:solidFill>
                  <a:latin typeface="Times New Roman"/>
                </a:rPr>
                <a:t>9 городов </a:t>
              </a:r>
              <a:r>
                <a:rPr b="1" lang="ru-RU" sz="1400" spc="-1" strike="noStrike">
                  <a:solidFill>
                    <a:srgbClr val="ffffff"/>
                  </a:solidFill>
                  <a:latin typeface="Times New Roman"/>
                </a:rPr>
                <a:t>(Алейск, Барнаул, Белокуриха, Бийск, Горняк, Заринск, Новоалтайск,  Рубцовск, Яровое)</a:t>
              </a:r>
              <a:endParaRPr b="0" lang="ru-RU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2" name="TextBox 2"/>
          <p:cNvSpPr/>
          <p:nvPr/>
        </p:nvSpPr>
        <p:spPr>
          <a:xfrm>
            <a:off x="683640" y="4004640"/>
            <a:ext cx="4230360" cy="10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04400" rIns="104400" tIns="52200" bIns="52200" anchor="ctr">
            <a:normAutofit/>
          </a:bodyPr>
          <a:p>
            <a:pPr>
              <a:lnSpc>
                <a:spcPct val="100000"/>
              </a:lnSpc>
            </a:pPr>
            <a:endParaRPr b="1" lang="ru-RU" sz="1800" spc="-1" strike="noStrike">
              <a:solidFill>
                <a:srgbClr val="7030a0"/>
              </a:solidFill>
              <a:latin typeface="Calibri"/>
            </a:endParaRPr>
          </a:p>
        </p:txBody>
      </p:sp>
      <p:grpSp>
        <p:nvGrpSpPr>
          <p:cNvPr id="253" name="Группа 14"/>
          <p:cNvGrpSpPr/>
          <p:nvPr/>
        </p:nvGrpSpPr>
        <p:grpSpPr>
          <a:xfrm>
            <a:off x="5865120" y="2591280"/>
            <a:ext cx="4485960" cy="1162800"/>
            <a:chOff x="5865120" y="2591280"/>
            <a:chExt cx="4485960" cy="1162800"/>
          </a:xfrm>
        </p:grpSpPr>
        <p:sp>
          <p:nvSpPr>
            <p:cNvPr id="254" name="Прямоугольник: скругленные углы 15"/>
            <p:cNvSpPr/>
            <p:nvPr/>
          </p:nvSpPr>
          <p:spPr>
            <a:xfrm>
              <a:off x="5865120" y="2591280"/>
              <a:ext cx="4485960" cy="1162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Прямоугольник: скругленные углы 4"/>
            <p:cNvSpPr/>
            <p:nvPr/>
          </p:nvSpPr>
          <p:spPr>
            <a:xfrm>
              <a:off x="5949360" y="2649240"/>
              <a:ext cx="4316760" cy="871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1" lang="ru-RU" sz="2400" spc="-1" strike="noStrike">
                  <a:solidFill>
                    <a:srgbClr val="ffffff"/>
                  </a:solidFill>
                  <a:latin typeface="Times New Roman"/>
                </a:rPr>
                <a:t>3 муниципальных округа </a:t>
              </a:r>
              <a:r>
                <a:rPr b="1" lang="ru-RU" sz="1400" spc="-1" strike="noStrike">
                  <a:solidFill>
                    <a:srgbClr val="ffffff"/>
                  </a:solidFill>
                  <a:latin typeface="Times New Roman"/>
                </a:rPr>
                <a:t>(Змеиногорский, Славгородский, Чарышский)</a:t>
              </a:r>
              <a:endParaRPr b="0" lang="ru-RU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6" name="TextBox 4"/>
          <p:cNvSpPr/>
          <p:nvPr/>
        </p:nvSpPr>
        <p:spPr>
          <a:xfrm>
            <a:off x="683640" y="6229080"/>
            <a:ext cx="414648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4400" rIns="104400" tIns="52200" bIns="52200" anchor="ctr">
            <a:noAutofit/>
          </a:bodyPr>
          <a:p>
            <a:pPr>
              <a:lnSpc>
                <a:spcPct val="100000"/>
              </a:lnSpc>
            </a:pPr>
            <a:endParaRPr b="1" lang="ru-RU" sz="2000" spc="-1" strike="noStrike">
              <a:solidFill>
                <a:srgbClr val="7030a0"/>
              </a:solidFill>
              <a:latin typeface="Calibri"/>
            </a:endParaRPr>
          </a:p>
        </p:txBody>
      </p:sp>
      <p:grpSp>
        <p:nvGrpSpPr>
          <p:cNvPr id="257" name="Группа 14"/>
          <p:cNvGrpSpPr/>
          <p:nvPr/>
        </p:nvGrpSpPr>
        <p:grpSpPr>
          <a:xfrm>
            <a:off x="1396440" y="3994920"/>
            <a:ext cx="8472240" cy="1295640"/>
            <a:chOff x="1396440" y="3994920"/>
            <a:chExt cx="8472240" cy="1295640"/>
          </a:xfrm>
        </p:grpSpPr>
        <p:sp>
          <p:nvSpPr>
            <p:cNvPr id="258" name="Прямоугольник: скругленные углы 15"/>
            <p:cNvSpPr/>
            <p:nvPr/>
          </p:nvSpPr>
          <p:spPr>
            <a:xfrm>
              <a:off x="1396440" y="3994920"/>
              <a:ext cx="8150040" cy="1295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9" name="Прямоугольник: скругленные углы 4"/>
            <p:cNvSpPr/>
            <p:nvPr/>
          </p:nvSpPr>
          <p:spPr>
            <a:xfrm>
              <a:off x="1396440" y="4020480"/>
              <a:ext cx="8472240" cy="106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1" lang="ru-RU" sz="2400" spc="-1" strike="noStrike">
                  <a:solidFill>
                    <a:srgbClr val="ffffff"/>
                  </a:solidFill>
                  <a:latin typeface="Times New Roman"/>
                </a:rPr>
                <a:t>162 сельских поселений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60" name="Прямоугольник 7"/>
          <p:cNvSpPr/>
          <p:nvPr/>
        </p:nvSpPr>
        <p:spPr>
          <a:xfrm>
            <a:off x="2003040" y="1109160"/>
            <a:ext cx="705636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100" spc="-1" strike="noStrike">
                <a:solidFill>
                  <a:srgbClr val="ffffff"/>
                </a:solidFill>
                <a:latin typeface="Calibri"/>
              </a:rPr>
              <a:t>Вводится на территориях 174 муниципальных образований АК   нормативно-правовыми актами представительных органов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TextBox 41"/>
          <p:cNvSpPr/>
          <p:nvPr/>
        </p:nvSpPr>
        <p:spPr>
          <a:xfrm>
            <a:off x="943920" y="5812920"/>
            <a:ext cx="8911080" cy="60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1" i="1" lang="ru-RU" sz="1700" spc="-1" strike="noStrike">
                <a:solidFill>
                  <a:srgbClr val="000000"/>
                </a:solidFill>
                <a:latin typeface="Times New Roman"/>
              </a:rPr>
              <a:t>Информация о туристическом налоге размещается на сайте каждого муниципального образования, где можно найти соответствующий нормативный акт. 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Num" idx="13"/>
          </p:nvPr>
        </p:nvSpPr>
        <p:spPr>
          <a:xfrm>
            <a:off x="9734400" y="6661080"/>
            <a:ext cx="725040" cy="696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05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F9A3A67-98B8-4059-A293-6F4A4CFFA451}" type="slidenum">
              <a:rPr b="0" lang="ru-RU" sz="105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0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7" name="Прямоугольник: скругленные верхние углы 21"/>
          <p:cNvSpPr/>
          <p:nvPr/>
        </p:nvSpPr>
        <p:spPr>
          <a:xfrm>
            <a:off x="522000" y="2750040"/>
            <a:ext cx="4752000" cy="247068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ru-RU" sz="2100" spc="-1" strike="noStrike">
                <a:solidFill>
                  <a:srgbClr val="7030a0"/>
                </a:solidFill>
                <a:latin typeface="Calibri"/>
              </a:rPr>
              <a:t>нормативно-правовыми актами представительных органов МО по месту нахождения средства размещения. 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100" spc="-1" strike="noStrike">
                <a:solidFill>
                  <a:srgbClr val="7030a0"/>
                </a:solidFill>
                <a:latin typeface="Calibri"/>
              </a:rPr>
              <a:t>Этими же актами устанавливаются налоговые ставки и дополнительные льготы 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38" name="Группа 14"/>
          <p:cNvGrpSpPr/>
          <p:nvPr/>
        </p:nvGrpSpPr>
        <p:grpSpPr>
          <a:xfrm>
            <a:off x="594000" y="1548360"/>
            <a:ext cx="4423680" cy="1079640"/>
            <a:chOff x="594000" y="1548360"/>
            <a:chExt cx="4423680" cy="1079640"/>
          </a:xfrm>
        </p:grpSpPr>
        <p:sp>
          <p:nvSpPr>
            <p:cNvPr id="139" name="Прямоугольник: скругленные углы 15"/>
            <p:cNvSpPr/>
            <p:nvPr/>
          </p:nvSpPr>
          <p:spPr>
            <a:xfrm>
              <a:off x="594000" y="1548360"/>
              <a:ext cx="4248000" cy="1079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0" name="Прямоугольник: скругленные углы 4"/>
            <p:cNvSpPr/>
            <p:nvPr/>
          </p:nvSpPr>
          <p:spPr>
            <a:xfrm>
              <a:off x="697680" y="1548360"/>
              <a:ext cx="4320000" cy="810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ru-RU" sz="2400" spc="-1" strike="noStrike">
                  <a:solidFill>
                    <a:schemeClr val="lt1"/>
                  </a:solidFill>
                  <a:latin typeface="Calibri"/>
                </a:rPr>
                <a:t>Вводится на территории МО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41" name="Прямоугольник 35"/>
          <p:cNvSpPr/>
          <p:nvPr/>
        </p:nvSpPr>
        <p:spPr>
          <a:xfrm>
            <a:off x="5490720" y="2268360"/>
            <a:ext cx="4986360" cy="138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1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Прямоугольник: скругленные верхние углы 4"/>
          <p:cNvSpPr/>
          <p:nvPr/>
        </p:nvSpPr>
        <p:spPr>
          <a:xfrm>
            <a:off x="5346720" y="6012720"/>
            <a:ext cx="5040360" cy="7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1440" lIns="247680" rIns="247680" tIns="35640" bIns="35640" anchor="ctr">
            <a:no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chemeClr val="accent4">
                    <a:lumMod val="75000"/>
                  </a:schemeClr>
                </a:solidFill>
                <a:latin typeface="Times New Roman"/>
              </a:rPr>
              <a:t>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43" name="Группа 20"/>
          <p:cNvGrpSpPr/>
          <p:nvPr/>
        </p:nvGrpSpPr>
        <p:grpSpPr>
          <a:xfrm>
            <a:off x="5490720" y="2034360"/>
            <a:ext cx="4824000" cy="3186360"/>
            <a:chOff x="5490720" y="2034360"/>
            <a:chExt cx="4824000" cy="3186360"/>
          </a:xfrm>
        </p:grpSpPr>
        <p:sp>
          <p:nvSpPr>
            <p:cNvPr id="144" name="Прямоугольник: скругленные верхние углы 21"/>
            <p:cNvSpPr/>
            <p:nvPr/>
          </p:nvSpPr>
          <p:spPr>
            <a:xfrm rot="5400000">
              <a:off x="6607800" y="1632960"/>
              <a:ext cx="2470680" cy="4704480"/>
            </a:xfrm>
            <a:prstGeom prst="round2SameRect">
              <a:avLst>
                <a:gd name="adj1" fmla="val 16667"/>
                <a:gd name="adj2" fmla="val 0"/>
              </a:avLst>
            </a:prstGeom>
            <a:gradFill rotWithShape="0">
              <a:gsLst>
                <a:gs pos="0">
                  <a:srgbClr val="9d9d9d"/>
                </a:gs>
                <a:gs pos="100000">
                  <a:srgbClr val="909090"/>
                </a:gs>
              </a:gsLst>
              <a:lin ang="10800000"/>
            </a:gra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ru-RU" sz="21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sp>
          <p:nvSpPr>
            <p:cNvPr id="145" name="Прямоугольник: скругленные верхние углы 4"/>
            <p:cNvSpPr/>
            <p:nvPr/>
          </p:nvSpPr>
          <p:spPr>
            <a:xfrm>
              <a:off x="5490720" y="2034360"/>
              <a:ext cx="4824000" cy="2787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247680" rIns="247680" tIns="123840" bIns="123840" anchor="ctr">
              <a:noAutofit/>
            </a:bodyPr>
            <a:p>
              <a:pPr>
                <a:lnSpc>
                  <a:spcPct val="100000"/>
                </a:lnSpc>
              </a:pPr>
              <a:r>
                <a:rPr b="1" lang="ru-RU" sz="2000" spc="-1" strike="noStrike">
                  <a:solidFill>
                    <a:schemeClr val="accent4">
                      <a:lumMod val="75000"/>
                    </a:schemeClr>
                  </a:solidFill>
                  <a:latin typeface="Times New Roman"/>
                </a:rPr>
                <a:t> </a:t>
              </a: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6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ru-RU" sz="26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ru-RU" sz="2400" spc="-1" strike="noStrike">
                  <a:solidFill>
                    <a:srgbClr val="ff0000"/>
                  </a:solidFill>
                  <a:latin typeface="Calibri"/>
                </a:rPr>
                <a:t>	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46" name="Прямоугольник: скругленные углы 15"/>
          <p:cNvSpPr/>
          <p:nvPr/>
        </p:nvSpPr>
        <p:spPr>
          <a:xfrm>
            <a:off x="5496840" y="1645200"/>
            <a:ext cx="4680000" cy="1007640"/>
          </a:xfrm>
          <a:prstGeom prst="roundRect">
            <a:avLst>
              <a:gd name="adj" fmla="val 16667"/>
            </a:avLst>
          </a:prstGeom>
          <a:gradFill rotWithShape="0">
            <a:gsLst>
              <a:gs pos="50000">
                <a:srgbClr val="3574ac"/>
              </a:gs>
              <a:gs pos="100000">
                <a:srgbClr val="4697e0"/>
              </a:gs>
            </a:gsLst>
            <a:lin ang="5400000"/>
          </a:gradFill>
          <a:ln w="0">
            <a:noFill/>
          </a:ln>
          <a:effectLst>
            <a:outerShdw algn="ctr" blurRad="57240" dir="5400000" dist="19080" rotWithShape="0">
              <a:srgbClr val="000000">
                <a:alpha val="63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chemeClr val="lt1"/>
                </a:solidFill>
                <a:latin typeface="Calibri"/>
              </a:rPr>
              <a:t>уплачивают организации и физлица, в отношении которых одновременно выполняются следующие условия: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47" name="Группа 14"/>
          <p:cNvGrpSpPr/>
          <p:nvPr/>
        </p:nvGrpSpPr>
        <p:grpSpPr>
          <a:xfrm>
            <a:off x="525240" y="5429520"/>
            <a:ext cx="9322560" cy="2039400"/>
            <a:chOff x="525240" y="5429520"/>
            <a:chExt cx="9322560" cy="2039400"/>
          </a:xfrm>
        </p:grpSpPr>
        <p:sp>
          <p:nvSpPr>
            <p:cNvPr id="148" name="Прямоугольник: скругленные углы 15"/>
            <p:cNvSpPr/>
            <p:nvPr/>
          </p:nvSpPr>
          <p:spPr>
            <a:xfrm>
              <a:off x="596160" y="5429520"/>
              <a:ext cx="9251640" cy="2039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50000">
                  <a:srgbClr val="3574ac"/>
                </a:gs>
                <a:gs pos="100000">
                  <a:srgbClr val="4697e0"/>
                </a:gs>
              </a:gsLst>
              <a:lin ang="5400000"/>
            </a:gradFill>
            <a:ln w="0">
              <a:noFill/>
            </a:ln>
            <a:effectLst>
              <a:outerShdw algn="ctr" blurRad="57240" dir="5400000" dist="19080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9" name="Прямоугольник: скругленные углы 4"/>
            <p:cNvSpPr/>
            <p:nvPr/>
          </p:nvSpPr>
          <p:spPr>
            <a:xfrm>
              <a:off x="525240" y="5684400"/>
              <a:ext cx="8879760" cy="1475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1440" lIns="118080" rIns="118080" tIns="59040" bIns="5904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1" lang="ru-RU" sz="2400" spc="-1" strike="noStrike">
                  <a:solidFill>
                    <a:schemeClr val="lt1"/>
                  </a:solidFill>
                  <a:latin typeface="Calibri"/>
                </a:rPr>
                <a:t>	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50" name="Текст 5"/>
          <p:cNvSpPr/>
          <p:nvPr/>
        </p:nvSpPr>
        <p:spPr>
          <a:xfrm>
            <a:off x="162000" y="180360"/>
            <a:ext cx="10224720" cy="1367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104400" rIns="104400" tIns="52200" bIns="52200" anchor="t">
            <a:noAutofit/>
          </a:bodyPr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32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                     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288000" algn="ctr">
              <a:lnSpc>
                <a:spcPct val="100000"/>
              </a:lnSpc>
              <a:tabLst>
                <a:tab algn="l" pos="0"/>
              </a:tabLst>
            </a:pPr>
            <a:r>
              <a:rPr b="1" lang="ru-RU" sz="3200" spc="-1" strike="noStrike">
                <a:solidFill>
                  <a:srgbClr val="005aa9"/>
                </a:solidFill>
                <a:latin typeface="Calibri Light"/>
              </a:rPr>
              <a:t>Федеральный закон от 12.07.2024 № 176-ФЗ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288000" algn="r">
              <a:lnSpc>
                <a:spcPct val="100000"/>
              </a:lnSpc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ff0000"/>
                </a:solidFill>
                <a:latin typeface="Calibri Light"/>
              </a:rPr>
              <a:t>вступает в силу с 01.01.2025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Прямоугольник 2"/>
          <p:cNvSpPr/>
          <p:nvPr/>
        </p:nvSpPr>
        <p:spPr>
          <a:xfrm>
            <a:off x="5424840" y="2750040"/>
            <a:ext cx="4986360" cy="26499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r>
              <a:rPr b="1" lang="ru-RU" sz="2100" spc="-1" strike="noStrike">
                <a:solidFill>
                  <a:srgbClr val="7030a0"/>
                </a:solidFill>
                <a:latin typeface="Calibri"/>
              </a:rPr>
              <a:t>владение на праве собственности или ином законном основании </a:t>
            </a:r>
            <a:r>
              <a:rPr b="1" lang="ru-RU" sz="2100" spc="-1" strike="noStrike">
                <a:solidFill>
                  <a:srgbClr val="0070c0"/>
                </a:solidFill>
                <a:latin typeface="Calibri"/>
              </a:rPr>
              <a:t>средствами </a:t>
            </a:r>
            <a:r>
              <a:rPr b="1" lang="ru-RU" sz="2100" spc="-1" strike="noStrike" u="sng">
                <a:solidFill>
                  <a:srgbClr val="0070c0"/>
                </a:solidFill>
                <a:uFillTx/>
                <a:latin typeface="Calibri"/>
                <a:hlinkClick r:id="rId1"/>
              </a:rPr>
              <a:t>размещения</a:t>
            </a:r>
            <a:r>
              <a:rPr b="1" lang="ru-RU" sz="2100" spc="-1" strike="noStrike">
                <a:solidFill>
                  <a:srgbClr val="0070c0"/>
                </a:solidFill>
                <a:latin typeface="Calibri"/>
              </a:rPr>
              <a:t> </a:t>
            </a:r>
            <a:r>
              <a:rPr b="1" lang="ru-RU" sz="2100" spc="-1" strike="noStrike">
                <a:solidFill>
                  <a:srgbClr val="7030a0"/>
                </a:solidFill>
                <a:latin typeface="Calibri"/>
              </a:rPr>
              <a:t>(гостиницы, отели и т.д.);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r>
              <a:rPr b="1" lang="ru-RU" sz="2100" spc="-1" strike="noStrike">
                <a:solidFill>
                  <a:srgbClr val="7030a0"/>
                </a:solidFill>
                <a:latin typeface="Calibri"/>
              </a:rPr>
              <a:t>объекты должны быть включены в реестр классифицированных средств размещения.</a:t>
            </a: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TextBox 4"/>
          <p:cNvSpPr/>
          <p:nvPr/>
        </p:nvSpPr>
        <p:spPr>
          <a:xfrm>
            <a:off x="697680" y="5220720"/>
            <a:ext cx="9329040" cy="234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04400" rIns="104400" tIns="52200" bIns="52200" anchor="ctr">
            <a:normAutofit fontScale="39000"/>
          </a:bodyPr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1520" indent="-28152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Средство размещения – имущественный комплекс, включающий в себя здание 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или часть здания, помещения, оборудование и иное имущество и используемый 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для временного размещения и обеспечения временного проживания 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физических лиц;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 marL="281520" indent="-28152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Реестр квалифицированных средств формируется и 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размещается в соответствии с ФЗ от 24.11.1996 № 132-ФЗ «Об основах 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туристической деятельности в РФ» - ведет Реестр Федеральная служба по 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3800" spc="-1" strike="noStrike">
                <a:solidFill>
                  <a:srgbClr val="ffffff"/>
                </a:solidFill>
                <a:latin typeface="Times New Roman"/>
              </a:rPr>
              <a:t>аккредитации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/>
          </p:nvPr>
        </p:nvSpPr>
        <p:spPr>
          <a:xfrm>
            <a:off x="1098360" y="756360"/>
            <a:ext cx="8496720" cy="6339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highlight>
                  <a:srgbClr val="a2bbe6"/>
                </a:highlight>
                <a:latin typeface="Times New Roman"/>
              </a:rPr>
              <a:t>ВАЖНО!!!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900" spc="-1" strike="noStrike">
              <a:solidFill>
                <a:srgbClr val="000000"/>
              </a:solidFill>
              <a:latin typeface="Calibri"/>
            </a:endParaRPr>
          </a:p>
          <a:p>
            <a:pPr marL="194400" indent="-194400" algn="just">
              <a:lnSpc>
                <a:spcPct val="11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</a:rPr>
              <a:t>Налоговый режим, который применяет налогоплательщик, значения не имеет. Применение специальных налоговых режимов, например УСН или ЕСХН, не освобождает от уплаты туристического налога</a:t>
            </a:r>
            <a:r>
              <a:rPr b="1" lang="en-US" sz="2000" spc="-1" strike="noStrike">
                <a:solidFill>
                  <a:srgbClr val="002060"/>
                </a:solidFill>
                <a:latin typeface="Times New Roman"/>
              </a:rPr>
              <a:t>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194400" indent="-194400" algn="just">
              <a:lnSpc>
                <a:spcPct val="11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</a:rPr>
              <a:t>Обязанности по представлению нулевых деклараций у плательщиков туристического налога нет, так как облагается по Налоговому кодексу услуга (факт оказания услуг)</a:t>
            </a:r>
            <a:r>
              <a:rPr b="1" lang="en-US" sz="2000" spc="-1" strike="noStrike">
                <a:solidFill>
                  <a:srgbClr val="002060"/>
                </a:solidFill>
                <a:latin typeface="Times New Roman"/>
              </a:rPr>
              <a:t>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194400" indent="-194400" algn="just">
              <a:lnSpc>
                <a:spcPct val="11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</a:rPr>
              <a:t> </a:t>
            </a:r>
            <a:r>
              <a:rPr b="1" lang="ru-RU" sz="2000" spc="-1" strike="noStrike">
                <a:solidFill>
                  <a:srgbClr val="002060"/>
                </a:solidFill>
                <a:latin typeface="Times New Roman"/>
              </a:rPr>
              <a:t>Туристический налог представляет собой вид косвенного налога, схожий с НДС, и не учитывается ни в доходах, ни в расходах, независимо от выбранного режима налогообложения</a:t>
            </a:r>
            <a:r>
              <a:rPr b="1" lang="en-US" sz="2000" spc="-1" strike="noStrike">
                <a:solidFill>
                  <a:srgbClr val="002060"/>
                </a:solidFill>
                <a:latin typeface="Times New Roman"/>
              </a:rPr>
              <a:t>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194400" indent="-194400" algn="just">
              <a:lnSpc>
                <a:spcPct val="11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</a:rPr>
              <a:t>Уведомления по ЕНП по туристическому налог подавать не нужно. Причина: декларация подается раньше установленного срока уплаты</a:t>
            </a:r>
            <a:r>
              <a:rPr b="1" lang="en-US" sz="2000" spc="-1" strike="noStrike">
                <a:solidFill>
                  <a:srgbClr val="002060"/>
                </a:solidFill>
                <a:latin typeface="Times New Roman"/>
              </a:rPr>
              <a:t>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194400" indent="-194400" algn="just">
              <a:lnSpc>
                <a:spcPct val="11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</a:rPr>
              <a:t>Отчетность представляется в налоговые органы по месту расположения имущества, принадлежащего налогоплательщику.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5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5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3B9D39D-E152-4CEF-A876-DEDD15EF9284}" type="slidenum">
              <a:t>20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1098360" y="756360"/>
            <a:ext cx="8424720" cy="6339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highlight>
                  <a:srgbClr val="a2bbe6"/>
                </a:highlight>
                <a:latin typeface="Times New Roman"/>
              </a:rPr>
              <a:t>ВАЖНО!!!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marL="200520" indent="-200520" algn="just">
              <a:lnSpc>
                <a:spcPct val="90000"/>
              </a:lnSpc>
              <a:spcBef>
                <a:spcPts val="876"/>
              </a:spcBef>
              <a:buClr>
                <a:srgbClr val="0070c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1900" spc="-1" strike="noStrike" u="sng">
                <a:solidFill>
                  <a:srgbClr val="0070c0"/>
                </a:solidFill>
                <a:uFillTx/>
                <a:latin typeface="Times New Roman"/>
              </a:rPr>
              <a:t>Письмо Министерства финансов Российской Федерации от 29.11.2024 № 03-05-08/119737</a:t>
            </a:r>
            <a:r>
              <a:rPr b="0" i="1" lang="ru-RU" sz="19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по вопросу об установлении дифференцированных налоговых ставок с учетом сезонности по туристическому налогу</a:t>
            </a:r>
            <a:r>
              <a:rPr b="0" lang="en-US" sz="19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1900" spc="-1" strike="noStrike">
              <a:solidFill>
                <a:srgbClr val="000000"/>
              </a:solidFill>
              <a:latin typeface="Calibri"/>
            </a:endParaRPr>
          </a:p>
          <a:p>
            <a:pPr marL="200520" indent="-20052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Период проживания либо факт частичной или полной предоплаты не влияют на момент расчета налога (</a:t>
            </a:r>
            <a:r>
              <a:rPr b="0" i="1" lang="ru-RU" sz="1900" spc="-1" strike="noStrike" u="sng">
                <a:solidFill>
                  <a:srgbClr val="0563c1"/>
                </a:solidFill>
                <a:uFillTx/>
                <a:latin typeface="Times New Roman"/>
                <a:hlinkClick r:id="rId1"/>
              </a:rPr>
              <a:t>информация ФНС от 13.11.2024</a:t>
            </a:r>
            <a:r>
              <a:rPr b="0" i="1" lang="ru-RU" sz="1900" spc="-1" strike="noStrike">
                <a:solidFill>
                  <a:srgbClr val="000000"/>
                </a:solidFill>
                <a:latin typeface="Times New Roman"/>
              </a:rPr>
              <a:t>, </a:t>
            </a:r>
            <a:r>
              <a:rPr b="0" i="1" lang="ru-RU" sz="1900" spc="-1" strike="noStrike" u="sng">
                <a:solidFill>
                  <a:srgbClr val="0563c1"/>
                </a:solidFill>
                <a:uFillTx/>
                <a:latin typeface="Times New Roman"/>
                <a:hlinkClick r:id="rId2"/>
              </a:rPr>
              <a:t>письмо ФНС от 12.11.2024 № СД-4-3/12869</a:t>
            </a:r>
            <a:r>
              <a:rPr b="0" i="1" lang="ru-RU" sz="1900" spc="-1" strike="noStrike" u="sng">
                <a:solidFill>
                  <a:srgbClr val="0563c1"/>
                </a:solidFill>
                <a:uFillTx/>
                <a:latin typeface="Times New Roman"/>
                <a:hlinkClick r:id="rId3"/>
              </a:rPr>
              <a:t>@</a:t>
            </a:r>
            <a:r>
              <a:rPr b="0" i="1" lang="ru-RU" sz="1900" spc="-1" strike="noStrike">
                <a:solidFill>
                  <a:srgbClr val="000000"/>
                </a:solidFill>
                <a:latin typeface="Times New Roman"/>
              </a:rPr>
              <a:t>)</a:t>
            </a:r>
            <a:r>
              <a:rPr b="0" lang="en-US" sz="19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1900" spc="-1" strike="noStrike">
              <a:solidFill>
                <a:srgbClr val="000000"/>
              </a:solidFill>
              <a:latin typeface="Calibri"/>
            </a:endParaRPr>
          </a:p>
          <a:p>
            <a:pPr marL="200520" indent="-20052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Компании, которые отправляют своих работников в командировку, а те заселяются в гостиницы и платят туристический налог в составе оплаты за проживание. Всю сумму, уплаченную гостинице, работодатель вправе учесть в составе командировочных расходов на ОСНО, «доходно-расходной» УСН и ЕСХН (подп. 12 п. 1 ст. 264, подп. 13 п. 1 ст. 346.16 и подп. 13 п. 2 ст. 346.5 НК РФ, </a:t>
            </a:r>
            <a:r>
              <a:rPr b="0" i="1" lang="ru-RU" sz="1900" spc="-1" strike="noStrike" u="sng">
                <a:solidFill>
                  <a:srgbClr val="0563c1"/>
                </a:solidFill>
                <a:uFillTx/>
                <a:latin typeface="Times New Roman"/>
                <a:hlinkClick r:id="rId4"/>
              </a:rPr>
              <a:t>письмо Минфина от 07.10.2024 № 03-03-06/1/96816</a:t>
            </a: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)</a:t>
            </a:r>
            <a:r>
              <a:rPr b="0" lang="en-US" sz="19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1900" spc="-1" strike="noStrike">
              <a:solidFill>
                <a:srgbClr val="000000"/>
              </a:solidFill>
              <a:latin typeface="Calibri"/>
            </a:endParaRPr>
          </a:p>
          <a:p>
            <a:pPr marL="200520" indent="-20052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Изначально законодатели предусмотрели, что в расчетных документах сумма налога выделяется отдельной строкой. Но позже отменили это правило (абз. 3 п. 1 ст. 418.7 НК РФ в редакции от 29.10.2024 № 362-ФЗ). Причем по кассовым чекам сразу было разъяснение о том, что в них не нужно выделять сумму туристического налога (</a:t>
            </a:r>
            <a:r>
              <a:rPr b="0" i="1" lang="ru-RU" sz="1900" spc="-1" strike="noStrike" u="sng">
                <a:solidFill>
                  <a:srgbClr val="0563c1"/>
                </a:solidFill>
                <a:uFillTx/>
                <a:latin typeface="Times New Roman"/>
                <a:hlinkClick r:id="rId5"/>
              </a:rPr>
              <a:t>письмо Минфина от 04.10.2024 № 03-05-08/96119</a:t>
            </a:r>
            <a:r>
              <a:rPr b="0" i="1" lang="ru-RU" sz="1900" spc="-1" strike="noStrike">
                <a:solidFill>
                  <a:srgbClr val="000000"/>
                </a:solidFill>
                <a:latin typeface="Times New Roman"/>
              </a:rPr>
              <a:t>).</a:t>
            </a:r>
            <a:endParaRPr b="0" lang="ru-RU" sz="19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5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F01E158-ED55-401E-83E3-7D3E7323F0CF}" type="slidenum">
              <a:t>21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2840" cy="1461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lnSpc>
                <a:spcPts val="5374"/>
              </a:lnSpc>
              <a:buNone/>
            </a:pPr>
            <a:br>
              <a:rPr sz="3200"/>
            </a:b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TextBox 15"/>
          <p:cNvSpPr/>
          <p:nvPr/>
        </p:nvSpPr>
        <p:spPr>
          <a:xfrm>
            <a:off x="6139440" y="6805080"/>
            <a:ext cx="1438560" cy="50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4400" rIns="104400" tIns="52200" bIns="52200" anchor="ctr">
            <a:normAutofit/>
          </a:bodyPr>
          <a:p>
            <a:pPr>
              <a:lnSpc>
                <a:spcPct val="100000"/>
              </a:lnSpc>
            </a:pPr>
            <a:endParaRPr b="1" lang="ru-RU" sz="4800" spc="-1" strike="noStrike">
              <a:solidFill>
                <a:srgbClr val="1f497d"/>
              </a:solidFill>
              <a:latin typeface="Calibri"/>
            </a:endParaRPr>
          </a:p>
        </p:txBody>
      </p:sp>
      <p:pic>
        <p:nvPicPr>
          <p:cNvPr id="268" name="Рисунок 6" descr="C:\Users\panova_ea\Desktop\ФНС\Новая папка\word\jpg\true-logo-FNS.jpg"/>
          <p:cNvPicPr/>
          <p:nvPr/>
        </p:nvPicPr>
        <p:blipFill>
          <a:blip r:embed="rId1"/>
          <a:stretch/>
        </p:blipFill>
        <p:spPr>
          <a:xfrm>
            <a:off x="954360" y="684360"/>
            <a:ext cx="1282320" cy="1270440"/>
          </a:xfrm>
          <a:prstGeom prst="rect">
            <a:avLst/>
          </a:prstGeom>
          <a:ln w="9525">
            <a:noFill/>
          </a:ln>
        </p:spPr>
      </p:pic>
      <p:sp>
        <p:nvSpPr>
          <p:cNvPr id="269" name="TextBox 6"/>
          <p:cNvSpPr/>
          <p:nvPr/>
        </p:nvSpPr>
        <p:spPr>
          <a:xfrm>
            <a:off x="954360" y="3544200"/>
            <a:ext cx="9144720" cy="7005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spcBef>
                <a:spcPts val="2001"/>
              </a:spcBef>
            </a:pPr>
            <a:r>
              <a:rPr b="0" lang="ru-RU" sz="4000" spc="-1" strike="noStrike">
                <a:solidFill>
                  <a:schemeClr val="accent1"/>
                </a:solidFill>
                <a:latin typeface="Calibri"/>
              </a:rPr>
              <a:t>Благодарю за внимание!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1029960" y="756360"/>
            <a:ext cx="8632800" cy="6339600"/>
          </a:xfrm>
          <a:prstGeom prst="rect">
            <a:avLst/>
          </a:prstGeom>
          <a:solidFill>
            <a:srgbClr val="ced8e5"/>
          </a:solidFill>
          <a:ln w="0">
            <a:noFill/>
          </a:ln>
        </p:spPr>
        <p:txBody>
          <a:bodyPr anchor="t">
            <a:normAutofit/>
          </a:bodyPr>
          <a:p>
            <a:pPr indent="0" algn="ctr">
              <a:lnSpc>
                <a:spcPct val="12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highlight>
                  <a:srgbClr val="a2bbe6"/>
                </a:highlight>
                <a:latin typeface="Times New Roman"/>
              </a:rPr>
              <a:t>Приказ ФНС России от 29.10.2024 № ЕД-7-21/899@ «О внесении изменений в приложения к приказу Федеральной налоговой службы от 22.11.2018 № ММВ 7-21/652@»</a:t>
            </a:r>
            <a:r>
              <a:rPr b="1" lang="en-US" sz="2000" spc="-1" strike="noStrike">
                <a:solidFill>
                  <a:srgbClr val="000000"/>
                </a:solidFill>
                <a:highlight>
                  <a:srgbClr val="a2bbe6"/>
                </a:highlight>
                <a:latin typeface="Times New Roman"/>
              </a:rPr>
              <a:t> 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10000"/>
              </a:lnSpc>
              <a:buNone/>
              <a:tabLst>
                <a:tab algn="l" pos="0"/>
              </a:tabLst>
            </a:pPr>
            <a:r>
              <a:rPr b="0" i="1" lang="ru-RU" sz="1800" spc="-1" strike="noStrike">
                <a:solidFill>
                  <a:srgbClr val="002060"/>
                </a:solidFill>
                <a:latin typeface="Times New Roman"/>
              </a:rPr>
              <a:t>Письмо ФНС России от 29.11.2024 N БС-4-21/13593@«О внесении изменений в форму, формат и порядок направления информации об установлении , изменении и прекращении действия региональных и местных налогов».  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</a:rPr>
              <a:t>ФНС информирует об изменении формы (формата) представления информации об установлении, изменении и прекращении действия региональных и местных налогов. 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Для реализации главы 33.1 НК РФ начиная с 1 января 2025 года такая информация должна направляться уполномоченными органами 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по форме, формату и в прядке</a:t>
            </a: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предусмотренными вышеуказанными изменениями.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20000"/>
              </a:lnSpc>
              <a:buNone/>
              <a:tabLst>
                <a:tab algn="l" pos="0"/>
              </a:tabLst>
            </a:pPr>
            <a:r>
              <a:rPr b="1" lang="ru-RU" sz="2100" spc="-1" strike="noStrike">
                <a:solidFill>
                  <a:srgbClr val="ff6969"/>
                </a:solidFill>
                <a:latin typeface="Times New Roman"/>
                <a:ea typeface="Times New Roman"/>
              </a:rPr>
              <a:t>ПРИКАЗ ВСТУПАЕТ В СИЛУ С 01.01.2025 ГОДА </a:t>
            </a: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549D7C6-9B16-481B-8A04-77FF82470A59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961920" y="612360"/>
            <a:ext cx="8848800" cy="6483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0" lang="ru-RU" sz="15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ИНФОРМАЦИЯ ОБ УСТАНОВЛЕНИИ, ИЗМЕНЕНИИ И ПРЕКРАЩЕНИИ ДЕЙСТВИЯ РЕГИОНАЛЬНЫХ И МЕСТНЫХ НАЛОГОВ</a:t>
            </a:r>
            <a:endParaRPr b="0" lang="ru-RU" sz="15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57" name="Рисунок 2" descr=""/>
          <p:cNvPicPr/>
          <p:nvPr/>
        </p:nvPicPr>
        <p:blipFill>
          <a:blip r:embed="rId1"/>
          <a:stretch/>
        </p:blipFill>
        <p:spPr>
          <a:xfrm>
            <a:off x="908280" y="1116360"/>
            <a:ext cx="5086080" cy="6120360"/>
          </a:xfrm>
          <a:prstGeom prst="rect">
            <a:avLst/>
          </a:prstGeom>
          <a:ln w="0">
            <a:noFill/>
          </a:ln>
        </p:spPr>
      </p:pic>
      <p:sp>
        <p:nvSpPr>
          <p:cNvPr id="158" name="Прямоугольник 7"/>
          <p:cNvSpPr/>
          <p:nvPr/>
        </p:nvSpPr>
        <p:spPr>
          <a:xfrm>
            <a:off x="6944760" y="1548360"/>
            <a:ext cx="2485080" cy="429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a7a7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0070c0"/>
                </a:solidFill>
                <a:latin typeface="Times New Roman"/>
              </a:rPr>
              <a:t>Форма по КНД 1190803.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6969"/>
                </a:solidFill>
                <a:latin typeface="Times New Roman"/>
                <a:ea typeface="Times New Roman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Прямоугольник 8"/>
          <p:cNvSpPr/>
          <p:nvPr/>
        </p:nvSpPr>
        <p:spPr>
          <a:xfrm>
            <a:off x="6944760" y="2772360"/>
            <a:ext cx="2485080" cy="1295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a7a7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6969"/>
                </a:solidFill>
                <a:latin typeface="Times New Roman"/>
                <a:ea typeface="Times New Roman"/>
              </a:rPr>
              <a:t>Приложение№1            к приказу ФНС России от 22.11.2018 №ММВ-7-21/652</a:t>
            </a:r>
            <a:r>
              <a:rPr b="0" lang="en-US" sz="1800" spc="-1" strike="noStrike">
                <a:solidFill>
                  <a:srgbClr val="ff6969"/>
                </a:solidFill>
                <a:latin typeface="Times New Roman"/>
                <a:ea typeface="Times New Roman"/>
              </a:rPr>
              <a:t>@</a:t>
            </a:r>
            <a:r>
              <a:rPr b="0" lang="ru-RU" sz="1800" spc="-1" strike="noStrike">
                <a:solidFill>
                  <a:srgbClr val="ff6969"/>
                </a:solidFill>
                <a:latin typeface="Times New Roman"/>
                <a:ea typeface="Times New Roman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090A051-39EC-418D-8E7F-FF1A0263F987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961920" y="612360"/>
            <a:ext cx="8848800" cy="6483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0" lang="ru-RU" sz="15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ИНФОРМАЦИЯ ОБ УСТАНОВЛЕНИИ, ИЗМЕНЕНИИ И ПРЕКРАЩЕНИИ ДЕЙСТВИЯ РЕГИОНАЛЬНЫХ И МЕСТНЫХ НАЛОГОВ</a:t>
            </a:r>
            <a:endParaRPr b="0" lang="ru-RU" sz="15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2" name="Рисунок 5" descr=""/>
          <p:cNvPicPr/>
          <p:nvPr/>
        </p:nvPicPr>
        <p:blipFill>
          <a:blip r:embed="rId1"/>
          <a:stretch/>
        </p:blipFill>
        <p:spPr>
          <a:xfrm>
            <a:off x="1170360" y="1150560"/>
            <a:ext cx="4824000" cy="5806440"/>
          </a:xfrm>
          <a:prstGeom prst="rect">
            <a:avLst/>
          </a:prstGeom>
          <a:ln w="0">
            <a:noFill/>
          </a:ln>
        </p:spPr>
      </p:pic>
      <p:sp>
        <p:nvSpPr>
          <p:cNvPr id="163" name="Прямоугольник 6"/>
          <p:cNvSpPr/>
          <p:nvPr/>
        </p:nvSpPr>
        <p:spPr>
          <a:xfrm>
            <a:off x="6506640" y="1836360"/>
            <a:ext cx="3088080" cy="1511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a7a7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50000"/>
              </a:lnSpc>
              <a:tabLst>
                <a:tab algn="l" pos="0"/>
              </a:tabLst>
            </a:pPr>
            <a:r>
              <a:rPr b="0" lang="ru-RU" sz="1500" spc="-1" strike="noStrike">
                <a:solidFill>
                  <a:srgbClr val="0070c0"/>
                </a:solidFill>
                <a:latin typeface="Times New Roman"/>
                <a:ea typeface="Calibri"/>
              </a:rPr>
              <a:t>ПРЕДСТАВЛЕНИЕ ИНФОРМАЦИИ – ОБЯЗАТЕЛЬНО </a:t>
            </a:r>
            <a:r>
              <a:rPr b="1" lang="ru-RU" sz="1500" spc="-1" strike="noStrike">
                <a:solidFill>
                  <a:srgbClr val="0070c0"/>
                </a:solidFill>
                <a:latin typeface="Times New Roman"/>
                <a:ea typeface="Calibri"/>
              </a:rPr>
              <a:t>В ЭЛЕКТРОННОМ ФОРМАТЕ!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CF279A3-3CED-4DEB-AA08-3D9E3DCB4FB4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" dur="indefinite" restart="never" nodeType="tmRoot">
          <p:childTnLst>
            <p:seq>
              <p:cTn id="11" dur="indefinite" nodeType="mainSeq">
                <p:childTnLst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" dur="10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5" name="Таблица 5"/>
          <p:cNvGraphicFramePr/>
          <p:nvPr/>
        </p:nvGraphicFramePr>
        <p:xfrm>
          <a:off x="954360" y="684360"/>
          <a:ext cx="8784720" cy="5877360"/>
        </p:xfrm>
        <a:graphic>
          <a:graphicData uri="http://schemas.openxmlformats.org/drawingml/2006/table">
            <a:tbl>
              <a:tblPr/>
              <a:tblGrid>
                <a:gridCol w="2642400"/>
                <a:gridCol w="6142320"/>
              </a:tblGrid>
              <a:tr h="6256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lt1"/>
                          </a:solidFill>
                          <a:latin typeface="Times New Roman"/>
                          <a:ea typeface="Tahoma"/>
                        </a:rPr>
                        <a:t>Обязательные           элементы налога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lt1"/>
                          </a:solidFill>
                          <a:latin typeface="Times New Roman"/>
                        </a:rPr>
                        <a:t>Туристический налог  ст. 418.1-418.9 НК РФ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4129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Налогоплательщики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Организации и физические лица</a:t>
                      </a:r>
                      <a:r>
                        <a:rPr b="1" lang="en-US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 (</a:t>
                      </a: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в том числе ИП).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ed8e5"/>
                    </a:solidFill>
                  </a:tcPr>
                </a:tc>
              </a:tr>
              <a:tr h="10461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2000" spc="-1" strike="noStrike">
                          <a:solidFill>
                            <a:srgbClr val="0070c0"/>
                          </a:solidFill>
                          <a:latin typeface="Times New Roman"/>
                          <a:ea typeface="Calibri"/>
                        </a:rPr>
                        <a:t>Объект налогообложения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  <a:ea typeface="Calibri"/>
                        </a:rPr>
                        <a:t>Оказание услуг по предоставлению мест для временного проживания физических лиц в средствах размещения.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ed8e5"/>
                    </a:solidFill>
                  </a:tcPr>
                </a:tc>
              </a:tr>
              <a:tr h="668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2000" spc="-1" strike="noStrike">
                          <a:solidFill>
                            <a:srgbClr val="0070c0"/>
                          </a:solidFill>
                          <a:latin typeface="Times New Roman"/>
                          <a:ea typeface="Calibri"/>
                        </a:rPr>
                        <a:t>Налоговая база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Стоимость оказываемой услуги по предоставлению мест для временного проживания.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ed8e5"/>
                    </a:solidFill>
                  </a:tcPr>
                </a:tc>
              </a:tr>
              <a:tr h="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2000" spc="-1" strike="noStrike">
                          <a:solidFill>
                            <a:srgbClr val="0070c0"/>
                          </a:solidFill>
                          <a:latin typeface="Times New Roman"/>
                          <a:ea typeface="Calibri"/>
                        </a:rPr>
                        <a:t>Налоговый период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Квартал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ed8e5"/>
                    </a:solidFill>
                  </a:tcPr>
                </a:tc>
              </a:tr>
              <a:tr h="1818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2000" spc="-1" strike="noStrike">
                          <a:solidFill>
                            <a:srgbClr val="0070c0"/>
                          </a:solidFill>
                          <a:latin typeface="Times New Roman"/>
                          <a:ea typeface="Calibri"/>
                        </a:rPr>
                        <a:t>Налоговые ставки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Устанавливаются НПА представительных органов МО в размерах, не превышающих</a:t>
                      </a:r>
                      <a:r>
                        <a:rPr b="1" lang="en-US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:</a:t>
                      </a: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в 2025 г. -1% от налоговой базы</a:t>
                      </a:r>
                      <a:r>
                        <a:rPr b="1" lang="en-US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;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в 2026 г. -2%</a:t>
                      </a:r>
                      <a:r>
                        <a:rPr b="1" lang="en-US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;</a:t>
                      </a: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        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в 2027 г. -3%</a:t>
                      </a:r>
                      <a:r>
                        <a:rPr b="1" lang="en-US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;</a:t>
                      </a: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в 2028 г. -4%</a:t>
                      </a:r>
                      <a:r>
                        <a:rPr b="1" lang="en-US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;</a:t>
                      </a: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  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в 2029 г. -5%. 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ed8e5"/>
                    </a:solidFill>
                  </a:tcPr>
                </a:tc>
              </a:tr>
              <a:tr h="361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Зачисление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2bbe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В бюджет по месту нахождения средства размещения. 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ed8e5"/>
                    </a:solidFill>
                  </a:tcPr>
                </a:tc>
              </a:tr>
            </a:tbl>
          </a:graphicData>
        </a:graphic>
      </p:graphicFrame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621F680-12D8-421C-88E2-BD6573CF4BE5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1017000" y="684360"/>
            <a:ext cx="8722080" cy="6411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70c0"/>
                </a:solidFill>
                <a:highlight>
                  <a:srgbClr val="ced8e5"/>
                </a:highlight>
                <a:latin typeface="Calibri"/>
              </a:rPr>
              <a:t>ФОРМУЛЫ ДЛЯ РАСЧЕТА 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При 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</a:rPr>
              <a:t>полном расчете </a:t>
            </a: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с постояльцем налогоплательщик исчисляет сумму налога по формуле: 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</a:rPr>
              <a:t>Налог не может быть меньше минимальной величины, равной произведению 100 руб. и количества суток проживания. 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</a:rPr>
              <a:t>При расчете туристического налога следует сравнивать полученный результат с минимальной суммой туристического налога. 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</a:rPr>
              <a:t>Уплачивается в бюджет муниципальных образований </a:t>
            </a:r>
            <a:r>
              <a:rPr b="1" lang="ru-RU" sz="2200" spc="-1" strike="noStrike" u="sng">
                <a:solidFill>
                  <a:srgbClr val="0070c0"/>
                </a:solidFill>
                <a:uFillTx/>
                <a:latin typeface="Times New Roman"/>
              </a:rPr>
              <a:t>больший 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</a:rPr>
              <a:t>налог.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8" name="Консультант Плюс" descr=""/>
          <p:cNvPicPr/>
          <p:nvPr/>
        </p:nvPicPr>
        <p:blipFill>
          <a:blip r:embed="rId1"/>
          <a:stretch/>
        </p:blipFill>
        <p:spPr>
          <a:xfrm>
            <a:off x="1287720" y="1836360"/>
            <a:ext cx="8307000" cy="935640"/>
          </a:xfrm>
          <a:prstGeom prst="rect">
            <a:avLst/>
          </a:prstGeom>
          <a:ln w="0">
            <a:noFill/>
          </a:ln>
        </p:spPr>
      </p:pic>
      <p:pic>
        <p:nvPicPr>
          <p:cNvPr id="169" name="Консультант Плюс" descr=""/>
          <p:cNvPicPr/>
          <p:nvPr/>
        </p:nvPicPr>
        <p:blipFill>
          <a:blip r:embed="rId2"/>
          <a:stretch/>
        </p:blipFill>
        <p:spPr>
          <a:xfrm>
            <a:off x="1193040" y="3636720"/>
            <a:ext cx="8307000" cy="9356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F64484D-0517-4BE5-AB59-6B1E7B821AD2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22000" y="252360"/>
            <a:ext cx="9864720" cy="7128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961920" y="756360"/>
            <a:ext cx="8848800" cy="6339600"/>
          </a:xfrm>
          <a:prstGeom prst="rect">
            <a:avLst/>
          </a:prstGeom>
          <a:solidFill>
            <a:srgbClr val="ced8e5"/>
          </a:solidFill>
          <a:ln w="0">
            <a:noFill/>
          </a:ln>
        </p:spPr>
        <p:txBody>
          <a:bodyPr anchor="t">
            <a:normAutofit/>
          </a:bodyPr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70c0"/>
                </a:solidFill>
                <a:highlight>
                  <a:srgbClr val="a2bbe6"/>
                </a:highlight>
                <a:latin typeface="Times New Roman"/>
                <a:ea typeface="Times New Roman"/>
              </a:rPr>
              <a:t>В налоговую базу не включается стоимость услуги по временному проживанию, оказываемой следующим категориям граждан: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90000"/>
              </a:lnSpc>
              <a:spcBef>
                <a:spcPts val="876"/>
              </a:spcBef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</a:rPr>
              <a:t>инвалиды I и II групп, инвалиды с детства, дети-инвалиды;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90000"/>
              </a:lnSpc>
              <a:spcBef>
                <a:spcPts val="876"/>
              </a:spcBef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</a:rPr>
              <a:t>ветераны и инвалиды боевых действий;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90000"/>
              </a:lnSpc>
              <a:spcBef>
                <a:spcPts val="876"/>
              </a:spcBef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</a:rPr>
              <a:t>лица, принимающие или принимавшие участие в СВО;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90000"/>
              </a:lnSpc>
              <a:spcBef>
                <a:spcPts val="876"/>
              </a:spcBef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</a:rPr>
              <a:t>лица, удостоенные званий Героя Советского Союза, Героя РФ или являющиеся полными кавалерами ордена Славы;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90000"/>
              </a:lnSpc>
              <a:spcBef>
                <a:spcPts val="876"/>
              </a:spcBef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</a:rPr>
              <a:t>лица, удостоенные званий Героя Социалистического Труда, Героя Труда РФ или награжденные орденом Трудовой Славы трех степеней;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706320" indent="-343080" algn="just">
              <a:lnSpc>
                <a:spcPct val="90000"/>
              </a:lnSpc>
              <a:spcBef>
                <a:spcPts val="876"/>
              </a:spcBef>
              <a:buClr>
                <a:srgbClr val="00206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</a:rPr>
              <a:t>иные лица, предусмотренные </a:t>
            </a: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  <a:hlinkClick r:id="rId1"/>
              </a:rPr>
              <a:t>п. 2 ст. 418.4</a:t>
            </a: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Calibri"/>
              </a:rPr>
              <a:t> НК РФ.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Calibri"/>
              </a:rPr>
              <a:t>Представительные органы муниципальных образований вправе устанавливать дополнительные категории таких граждан.</a:t>
            </a:r>
            <a:br>
              <a:rPr sz="2200"/>
            </a:b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Стоимость оказанных услуг не облагается налогом только при условии предоставления 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Calibri"/>
              </a:rPr>
              <a:t>налогоплательщику документов</a:t>
            </a: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Calibri"/>
              </a:rPr>
              <a:t>, подтверждающих соответствующий статус физического лица.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A582466-7034-46EE-98BD-AE8114BD3D81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820080" y="361800"/>
            <a:ext cx="9567000" cy="7128360"/>
          </a:xfrm>
          <a:prstGeom prst="rect">
            <a:avLst/>
          </a:prstGeom>
          <a:solidFill>
            <a:srgbClr val="ced8e5"/>
          </a:solidFill>
          <a:ln w="9360">
            <a:noFill/>
          </a:ln>
        </p:spPr>
        <p:txBody>
          <a:bodyPr numCol="1" spcCol="0" lIns="104400" rIns="104400" tIns="52200" bIns="52200" anchor="t">
            <a:noAutofit/>
          </a:bodyPr>
          <a:p>
            <a:pPr marL="288000"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5aa9"/>
                </a:solidFill>
                <a:latin typeface="Calibri Light"/>
              </a:rPr>
              <a:t>ТУРИСТИЧЕСКИЙ НАЛОГ (глава 33.1 НК РФ)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961920" y="756360"/>
            <a:ext cx="9208800" cy="6339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p>
            <a:pPr marL="341280"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600" spc="-1" strike="noStrike">
                <a:solidFill>
                  <a:srgbClr val="0070c0"/>
                </a:solidFill>
                <a:highlight>
                  <a:srgbClr val="a2bbe6"/>
                </a:highlight>
                <a:latin typeface="Calibri"/>
              </a:rPr>
              <a:t>Расчет туристического налога</a:t>
            </a:r>
            <a:endParaRPr b="0" lang="ru-RU" sz="2600" spc="-1" strike="noStrike">
              <a:solidFill>
                <a:srgbClr val="000000"/>
              </a:solidFill>
              <a:latin typeface="Calibri"/>
            </a:endParaRPr>
          </a:p>
          <a:p>
            <a:pPr marL="341280" indent="0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70c0"/>
                </a:solidFill>
                <a:latin typeface="Times New Roman"/>
              </a:rPr>
              <a:t>ПРИМЕР</a:t>
            </a:r>
            <a:r>
              <a:rPr b="1" lang="en-US" sz="2000" spc="-1" strike="noStrike">
                <a:solidFill>
                  <a:srgbClr val="0070c0"/>
                </a:solidFill>
                <a:latin typeface="Times New Roman"/>
              </a:rPr>
              <a:t>: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188280" indent="-1882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700" spc="-1" strike="noStrike">
                <a:solidFill>
                  <a:srgbClr val="000000"/>
                </a:solidFill>
                <a:latin typeface="Times New Roman"/>
              </a:rPr>
              <a:t>В 2025 г. гражданин Петров снял номер в гостинице, которая включена в реестр, на пять суток. Ставка туристического налога установлена в размере 1%. Гражданин к особой категории по п.2 ст. 418.4 НК РФ  не относится.</a:t>
            </a:r>
            <a:endParaRPr b="0" lang="ru-RU" sz="2700" spc="-1" strike="noStrike">
              <a:solidFill>
                <a:srgbClr val="000000"/>
              </a:solidFill>
              <a:latin typeface="Calibri"/>
            </a:endParaRPr>
          </a:p>
          <a:p>
            <a:pPr marL="188280" indent="-1882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700" spc="-1" strike="noStrike">
                <a:solidFill>
                  <a:srgbClr val="000000"/>
                </a:solidFill>
                <a:latin typeface="Times New Roman"/>
              </a:rPr>
              <a:t>Стоимость одних суток проживания в гостинице составляет 11 000 руб. (без НДС).</a:t>
            </a:r>
            <a:endParaRPr b="0" lang="ru-RU" sz="2700" spc="-1" strike="noStrike">
              <a:solidFill>
                <a:srgbClr val="000000"/>
              </a:solidFill>
              <a:latin typeface="Calibri"/>
            </a:endParaRPr>
          </a:p>
          <a:p>
            <a:pPr marL="188280" indent="-1882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700" spc="-1" strike="noStrike">
                <a:solidFill>
                  <a:srgbClr val="000000"/>
                </a:solidFill>
                <a:latin typeface="Times New Roman"/>
              </a:rPr>
              <a:t>Туристический налог рассчитывается так: (11 000 руб. x 5) x 1% = 550 руб.</a:t>
            </a:r>
            <a:endParaRPr b="0" lang="ru-RU" sz="2700" spc="-1" strike="noStrike">
              <a:solidFill>
                <a:srgbClr val="000000"/>
              </a:solidFill>
              <a:latin typeface="Calibri"/>
            </a:endParaRPr>
          </a:p>
          <a:p>
            <a:pPr marL="188280" indent="-1882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700" spc="-1" strike="noStrike">
                <a:solidFill>
                  <a:srgbClr val="000000"/>
                </a:solidFill>
                <a:latin typeface="Times New Roman"/>
              </a:rPr>
              <a:t>Минимальный налог исчисляется так: 100 руб. x 5 = 500 руб.</a:t>
            </a:r>
            <a:endParaRPr b="0" lang="ru-RU" sz="2700" spc="-1" strike="noStrike">
              <a:solidFill>
                <a:srgbClr val="000000"/>
              </a:solidFill>
              <a:latin typeface="Calibri"/>
            </a:endParaRPr>
          </a:p>
          <a:p>
            <a:pPr marL="188280" indent="-188280" algn="just">
              <a:lnSpc>
                <a:spcPct val="90000"/>
              </a:lnSpc>
              <a:spcBef>
                <a:spcPts val="876"/>
              </a:spcBef>
              <a:buClr>
                <a:srgbClr val="000000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i="1" lang="ru-RU" sz="2700" spc="-1" strike="noStrike">
                <a:solidFill>
                  <a:srgbClr val="000000"/>
                </a:solidFill>
                <a:latin typeface="Times New Roman"/>
              </a:rPr>
              <a:t>Поскольку расчетный налог больше минимального (550 &gt; 500), поэтому гостиница с выручки от услуг Петрову должна уплатить в бюджет рассчитанный налог в сумме 550 руб. </a:t>
            </a:r>
            <a:endParaRPr b="0" lang="ru-RU" sz="27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ru-RU" sz="2100" spc="-1" strike="noStrike">
                <a:solidFill>
                  <a:srgbClr val="000000"/>
                </a:solidFill>
                <a:latin typeface="Times New Roman"/>
              </a:rPr>
              <a:t>Общая сумма налога, подлежащая уплате в бюджет, исчисляется по итогам отчетного квартала как </a:t>
            </a:r>
            <a:r>
              <a:rPr b="1" lang="ru-RU" sz="2100" spc="-1" strike="noStrike">
                <a:solidFill>
                  <a:srgbClr val="0070c0"/>
                </a:solidFill>
                <a:latin typeface="Times New Roman"/>
              </a:rPr>
              <a:t>сумма всех туристических налогов,</a:t>
            </a:r>
            <a:r>
              <a:rPr b="1" lang="ru-RU" sz="2100" spc="-1" strike="noStrike">
                <a:solidFill>
                  <a:srgbClr val="000000"/>
                </a:solidFill>
                <a:latin typeface="Times New Roman"/>
              </a:rPr>
              <a:t> исчисленных за отчетный квартал во всех средствах размещения.</a:t>
            </a: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90000"/>
              </a:lnSpc>
              <a:spcBef>
                <a:spcPts val="876"/>
              </a:spcBef>
              <a:buNone/>
              <a:tabLst>
                <a:tab algn="l" pos="0"/>
              </a:tabLst>
            </a:pPr>
            <a:endParaRPr b="0" lang="ru-RU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621AD73-AB70-428F-AC74-A8FD252D0E6D}" type="slidenum">
              <a:t>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34068</TotalTime>
  <Application>LibreOffice/7.5.6.2$Linux_X86_64 LibreOffice_project/50$Build-2</Application>
  <AppVersion>15.0000</AppVersion>
  <Words>1714</Words>
  <Paragraphs>340</Paragraphs>
  <Company>Kraftway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2013-04-18T07:19:29Z</dcterms:created>
  <dc:creator>GEG</dc:creator>
  <dc:description/>
  <dc:language>ru-RU</dc:language>
  <cp:lastModifiedBy>Шниткина Наталья Владимировна</cp:lastModifiedBy>
  <cp:lastPrinted>2018-02-22T14:08:15Z</cp:lastPrinted>
  <dcterms:modified xsi:type="dcterms:W3CDTF">2024-12-24T03:21:45Z</dcterms:modified>
  <cp:revision>2404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Произвольный</vt:lpwstr>
  </property>
  <property fmtid="{D5CDD505-2E9C-101B-9397-08002B2CF9AE}" pid="4" name="Slides">
    <vt:i4>22</vt:i4>
  </property>
</Properties>
</file>